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11"/>
  </p:notesMasterIdLst>
  <p:sldIdLst>
    <p:sldId id="256" r:id="rId2"/>
    <p:sldId id="258" r:id="rId3"/>
    <p:sldId id="264" r:id="rId4"/>
    <p:sldId id="259" r:id="rId5"/>
    <p:sldId id="260" r:id="rId6"/>
    <p:sldId id="265" r:id="rId7"/>
    <p:sldId id="261" r:id="rId8"/>
    <p:sldId id="263" r:id="rId9"/>
    <p:sldId id="262" r:id="rId10"/>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8" d="100"/>
          <a:sy n="48" d="100"/>
        </p:scale>
        <p:origin x="-1176" y="-102"/>
      </p:cViewPr>
      <p:guideLst>
        <p:guide orient="horz" pos="2160"/>
        <p:guide pos="2880"/>
      </p:guideLst>
    </p:cSldViewPr>
  </p:slideViewPr>
  <p:notesTextViewPr>
    <p:cViewPr>
      <p:scale>
        <a:sx n="1" d="1"/>
        <a:sy n="1" d="1"/>
      </p:scale>
      <p:origin x="0" y="0"/>
    </p:cViewPr>
  </p:notesTextViewPr>
  <p:notesViewPr>
    <p:cSldViewPr snapToGrid="0">
      <p:cViewPr varScale="1">
        <p:scale>
          <a:sx n="47" d="100"/>
          <a:sy n="47" d="100"/>
        </p:scale>
        <p:origin x="2798" y="4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15C3B5EF-344A-4F4A-A1E6-F045199A861F}" type="datetimeFigureOut">
              <a:rPr kumimoji="1" lang="ja-JP" altLang="en-US" smtClean="0"/>
              <a:t>2020/8/7</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CC04D5DE-6E6D-4268-81E5-E62D372D07A3}" type="slidenum">
              <a:rPr kumimoji="1" lang="ja-JP" altLang="en-US" smtClean="0"/>
              <a:t>‹N°›</a:t>
            </a:fld>
            <a:endParaRPr kumimoji="1" lang="ja-JP" altLang="en-US"/>
          </a:p>
        </p:txBody>
      </p:sp>
    </p:spTree>
    <p:extLst>
      <p:ext uri="{BB962C8B-B14F-4D97-AF65-F5344CB8AC3E}">
        <p14:creationId xmlns:p14="http://schemas.microsoft.com/office/powerpoint/2010/main" val="1280263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2CC45B7-5E92-4A26-83A0-9B46520D63D6}" type="datetime1">
              <a:rPr kumimoji="1" lang="ja-JP" altLang="en-US" smtClean="0"/>
              <a:t>2020/8/7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667B14-5BB0-4E6E-908C-537B2CCDB918}" type="slidenum">
              <a:rPr kumimoji="1" lang="ja-JP" altLang="en-US" smtClean="0"/>
              <a:t>‹N°›</a:t>
            </a:fld>
            <a:endParaRPr kumimoji="1" lang="ja-JP" altLang="en-US"/>
          </a:p>
        </p:txBody>
      </p:sp>
    </p:spTree>
    <p:extLst>
      <p:ext uri="{BB962C8B-B14F-4D97-AF65-F5344CB8AC3E}">
        <p14:creationId xmlns:p14="http://schemas.microsoft.com/office/powerpoint/2010/main" val="4059616487"/>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2CC45B7-5E92-4A26-83A0-9B46520D63D6}" type="datetime1">
              <a:rPr kumimoji="1" lang="ja-JP" altLang="en-US" smtClean="0"/>
              <a:t>2020/8/7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667B14-5BB0-4E6E-908C-537B2CCDB918}" type="slidenum">
              <a:rPr kumimoji="1" lang="ja-JP" altLang="en-US" smtClean="0"/>
              <a:t>‹N°›</a:t>
            </a:fld>
            <a:endParaRPr kumimoji="1" lang="ja-JP" altLang="en-US"/>
          </a:p>
        </p:txBody>
      </p:sp>
    </p:spTree>
    <p:extLst>
      <p:ext uri="{BB962C8B-B14F-4D97-AF65-F5344CB8AC3E}">
        <p14:creationId xmlns:p14="http://schemas.microsoft.com/office/powerpoint/2010/main" val="255331486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2CC45B7-5E92-4A26-83A0-9B46520D63D6}" type="datetime1">
              <a:rPr kumimoji="1" lang="ja-JP" altLang="en-US" smtClean="0"/>
              <a:t>2020/8/7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667B14-5BB0-4E6E-908C-537B2CCDB918}" type="slidenum">
              <a:rPr kumimoji="1" lang="ja-JP" altLang="en-US" smtClean="0"/>
              <a:t>‹N°›</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5934949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2CC45B7-5E92-4A26-83A0-9B46520D63D6}" type="datetime1">
              <a:rPr kumimoji="1" lang="ja-JP" altLang="en-US" smtClean="0"/>
              <a:t>2020/8/7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667B14-5BB0-4E6E-908C-537B2CCDB918}" type="slidenum">
              <a:rPr kumimoji="1" lang="ja-JP" altLang="en-US" smtClean="0"/>
              <a:t>‹N°›</a:t>
            </a:fld>
            <a:endParaRPr kumimoji="1" lang="ja-JP" altLang="en-US"/>
          </a:p>
        </p:txBody>
      </p:sp>
    </p:spTree>
    <p:extLst>
      <p:ext uri="{BB962C8B-B14F-4D97-AF65-F5344CB8AC3E}">
        <p14:creationId xmlns:p14="http://schemas.microsoft.com/office/powerpoint/2010/main" val="632112259"/>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2CC45B7-5E92-4A26-83A0-9B46520D63D6}" type="datetime1">
              <a:rPr kumimoji="1" lang="ja-JP" altLang="en-US" smtClean="0"/>
              <a:t>2020/8/7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667B14-5BB0-4E6E-908C-537B2CCDB918}" type="slidenum">
              <a:rPr kumimoji="1" lang="ja-JP" altLang="en-US" smtClean="0"/>
              <a:t>‹N°›</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35193030"/>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2CC45B7-5E92-4A26-83A0-9B46520D63D6}" type="datetime1">
              <a:rPr kumimoji="1" lang="ja-JP" altLang="en-US" smtClean="0"/>
              <a:t>2020/8/7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667B14-5BB0-4E6E-908C-537B2CCDB918}" type="slidenum">
              <a:rPr kumimoji="1" lang="ja-JP" altLang="en-US" smtClean="0"/>
              <a:t>‹N°›</a:t>
            </a:fld>
            <a:endParaRPr kumimoji="1" lang="ja-JP" altLang="en-US"/>
          </a:p>
        </p:txBody>
      </p:sp>
    </p:spTree>
    <p:extLst>
      <p:ext uri="{BB962C8B-B14F-4D97-AF65-F5344CB8AC3E}">
        <p14:creationId xmlns:p14="http://schemas.microsoft.com/office/powerpoint/2010/main" val="201688070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2CC45B7-5E92-4A26-83A0-9B46520D63D6}" type="datetime1">
              <a:rPr kumimoji="1" lang="ja-JP" altLang="en-US" smtClean="0"/>
              <a:t>2020/8/7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667B14-5BB0-4E6E-908C-537B2CCDB918}" type="slidenum">
              <a:rPr kumimoji="1" lang="ja-JP" altLang="en-US" smtClean="0"/>
              <a:t>‹N°›</a:t>
            </a:fld>
            <a:endParaRPr kumimoji="1" lang="ja-JP" altLang="en-US"/>
          </a:p>
        </p:txBody>
      </p:sp>
    </p:spTree>
    <p:extLst>
      <p:ext uri="{BB962C8B-B14F-4D97-AF65-F5344CB8AC3E}">
        <p14:creationId xmlns:p14="http://schemas.microsoft.com/office/powerpoint/2010/main" val="2386981897"/>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2CC45B7-5E92-4A26-83A0-9B46520D63D6}" type="datetime1">
              <a:rPr kumimoji="1" lang="ja-JP" altLang="en-US" smtClean="0"/>
              <a:t>2020/8/7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667B14-5BB0-4E6E-908C-537B2CCDB918}" type="slidenum">
              <a:rPr kumimoji="1" lang="ja-JP" altLang="en-US" smtClean="0"/>
              <a:t>‹N°›</a:t>
            </a:fld>
            <a:endParaRPr kumimoji="1" lang="ja-JP" altLang="en-US"/>
          </a:p>
        </p:txBody>
      </p:sp>
    </p:spTree>
    <p:extLst>
      <p:ext uri="{BB962C8B-B14F-4D97-AF65-F5344CB8AC3E}">
        <p14:creationId xmlns:p14="http://schemas.microsoft.com/office/powerpoint/2010/main" val="726409454"/>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2CC45B7-5E92-4A26-83A0-9B46520D63D6}" type="datetime1">
              <a:rPr kumimoji="1" lang="ja-JP" altLang="en-US" smtClean="0"/>
              <a:t>2020/8/7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667B14-5BB0-4E6E-908C-537B2CCDB918}" type="slidenum">
              <a:rPr kumimoji="1" lang="ja-JP" altLang="en-US" smtClean="0"/>
              <a:t>‹N°›</a:t>
            </a:fld>
            <a:endParaRPr kumimoji="1" lang="ja-JP" altLang="en-US"/>
          </a:p>
        </p:txBody>
      </p:sp>
    </p:spTree>
    <p:extLst>
      <p:ext uri="{BB962C8B-B14F-4D97-AF65-F5344CB8AC3E}">
        <p14:creationId xmlns:p14="http://schemas.microsoft.com/office/powerpoint/2010/main" val="3356268365"/>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E2CC45B7-5E92-4A26-83A0-9B46520D63D6}" type="datetime1">
              <a:rPr kumimoji="1" lang="ja-JP" altLang="en-US" smtClean="0"/>
              <a:t>2020/8/7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667B14-5BB0-4E6E-908C-537B2CCDB918}" type="slidenum">
              <a:rPr kumimoji="1" lang="ja-JP" altLang="en-US" smtClean="0"/>
              <a:t>‹N°›</a:t>
            </a:fld>
            <a:endParaRPr kumimoji="1" lang="ja-JP" altLang="en-US"/>
          </a:p>
        </p:txBody>
      </p:sp>
    </p:spTree>
    <p:extLst>
      <p:ext uri="{BB962C8B-B14F-4D97-AF65-F5344CB8AC3E}">
        <p14:creationId xmlns:p14="http://schemas.microsoft.com/office/powerpoint/2010/main" val="207031071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fr-FR"/>
              <a:t>Modifiez le style du titre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2CC45B7-5E92-4A26-83A0-9B46520D63D6}" type="datetime1">
              <a:rPr kumimoji="1" lang="ja-JP" altLang="en-US" smtClean="0"/>
              <a:t>2020/8/7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667B14-5BB0-4E6E-908C-537B2CCDB918}" type="slidenum">
              <a:rPr kumimoji="1" lang="ja-JP" altLang="en-US" smtClean="0"/>
              <a:t>‹N°›</a:t>
            </a:fld>
            <a:endParaRPr kumimoji="1" lang="ja-JP" altLang="en-US"/>
          </a:p>
        </p:txBody>
      </p:sp>
    </p:spTree>
    <p:extLst>
      <p:ext uri="{BB962C8B-B14F-4D97-AF65-F5344CB8AC3E}">
        <p14:creationId xmlns:p14="http://schemas.microsoft.com/office/powerpoint/2010/main" val="339640322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2CC45B7-5E92-4A26-83A0-9B46520D63D6}" type="datetime1">
              <a:rPr kumimoji="1" lang="ja-JP" altLang="en-US" smtClean="0"/>
              <a:t>2020/8/7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0667B14-5BB0-4E6E-908C-537B2CCDB918}" type="slidenum">
              <a:rPr kumimoji="1" lang="ja-JP" altLang="en-US" smtClean="0"/>
              <a:t>‹N°›</a:t>
            </a:fld>
            <a:endParaRPr kumimoji="1" lang="ja-JP" altLang="en-US"/>
          </a:p>
        </p:txBody>
      </p:sp>
    </p:spTree>
    <p:extLst>
      <p:ext uri="{BB962C8B-B14F-4D97-AF65-F5344CB8AC3E}">
        <p14:creationId xmlns:p14="http://schemas.microsoft.com/office/powerpoint/2010/main" val="590957095"/>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2CC45B7-5E92-4A26-83A0-9B46520D63D6}" type="datetime1">
              <a:rPr kumimoji="1" lang="ja-JP" altLang="en-US" smtClean="0"/>
              <a:t>2020/8/7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0667B14-5BB0-4E6E-908C-537B2CCDB918}" type="slidenum">
              <a:rPr kumimoji="1" lang="ja-JP" altLang="en-US" smtClean="0"/>
              <a:t>‹N°›</a:t>
            </a:fld>
            <a:endParaRPr kumimoji="1" lang="ja-JP" altLang="en-US"/>
          </a:p>
        </p:txBody>
      </p:sp>
    </p:spTree>
    <p:extLst>
      <p:ext uri="{BB962C8B-B14F-4D97-AF65-F5344CB8AC3E}">
        <p14:creationId xmlns:p14="http://schemas.microsoft.com/office/powerpoint/2010/main" val="2956893976"/>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5B7-5E92-4A26-83A0-9B46520D63D6}" type="datetime1">
              <a:rPr kumimoji="1" lang="ja-JP" altLang="en-US" smtClean="0"/>
              <a:t>2020/8/7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0667B14-5BB0-4E6E-908C-537B2CCDB918}" type="slidenum">
              <a:rPr kumimoji="1" lang="ja-JP" altLang="en-US" smtClean="0"/>
              <a:t>‹N°›</a:t>
            </a:fld>
            <a:endParaRPr kumimoji="1" lang="ja-JP" altLang="en-US"/>
          </a:p>
        </p:txBody>
      </p:sp>
    </p:spTree>
    <p:extLst>
      <p:ext uri="{BB962C8B-B14F-4D97-AF65-F5344CB8AC3E}">
        <p14:creationId xmlns:p14="http://schemas.microsoft.com/office/powerpoint/2010/main" val="3499424861"/>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2CC45B7-5E92-4A26-83A0-9B46520D63D6}" type="datetime1">
              <a:rPr kumimoji="1" lang="ja-JP" altLang="en-US" smtClean="0"/>
              <a:t>2020/8/7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667B14-5BB0-4E6E-908C-537B2CCDB918}" type="slidenum">
              <a:rPr kumimoji="1" lang="ja-JP" altLang="en-US" smtClean="0"/>
              <a:t>‹N°›</a:t>
            </a:fld>
            <a:endParaRPr kumimoji="1" lang="ja-JP" altLang="en-US"/>
          </a:p>
        </p:txBody>
      </p:sp>
    </p:spTree>
    <p:extLst>
      <p:ext uri="{BB962C8B-B14F-4D97-AF65-F5344CB8AC3E}">
        <p14:creationId xmlns:p14="http://schemas.microsoft.com/office/powerpoint/2010/main" val="3158293321"/>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E2CC45B7-5E92-4A26-83A0-9B46520D63D6}" type="datetime1">
              <a:rPr kumimoji="1" lang="ja-JP" altLang="en-US" smtClean="0"/>
              <a:t>2020/8/7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667B14-5BB0-4E6E-908C-537B2CCDB918}" type="slidenum">
              <a:rPr kumimoji="1" lang="ja-JP" altLang="en-US" smtClean="0"/>
              <a:t>‹N°›</a:t>
            </a:fld>
            <a:endParaRPr kumimoji="1" lang="ja-JP" altLang="en-US"/>
          </a:p>
        </p:txBody>
      </p:sp>
    </p:spTree>
    <p:extLst>
      <p:ext uri="{BB962C8B-B14F-4D97-AF65-F5344CB8AC3E}">
        <p14:creationId xmlns:p14="http://schemas.microsoft.com/office/powerpoint/2010/main" val="313289547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2CC45B7-5E92-4A26-83A0-9B46520D63D6}" type="datetime1">
              <a:rPr kumimoji="1" lang="ja-JP" altLang="en-US" smtClean="0"/>
              <a:t>2020/8/7</a:t>
            </a:fld>
            <a:endParaRPr kumimoji="1" lang="ja-JP"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F0667B14-5BB0-4E6E-908C-537B2CCDB918}" type="slidenum">
              <a:rPr kumimoji="1" lang="ja-JP" altLang="en-US" smtClean="0"/>
              <a:t>‹N°›</a:t>
            </a:fld>
            <a:endParaRPr kumimoji="1" lang="ja-JP" altLang="en-US"/>
          </a:p>
        </p:txBody>
      </p:sp>
    </p:spTree>
    <p:extLst>
      <p:ext uri="{BB962C8B-B14F-4D97-AF65-F5344CB8AC3E}">
        <p14:creationId xmlns:p14="http://schemas.microsoft.com/office/powerpoint/2010/main" val="11419160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9" name="Image 8" descr="Description : PNUD_Logo-Bleu-Tagline-Bleu copie.jpg">
            <a:extLst>
              <a:ext uri="{FF2B5EF4-FFF2-40B4-BE49-F238E27FC236}">
                <a16:creationId xmlns:a16="http://schemas.microsoft.com/office/drawing/2014/main" xmlns="" id="{507E4251-22A6-4382-A61F-60D354E620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6222" y="0"/>
            <a:ext cx="617538" cy="1333500"/>
          </a:xfrm>
          <a:prstGeom prst="rect">
            <a:avLst/>
          </a:prstGeom>
          <a:noFill/>
          <a:extLst>
            <a:ext uri="{909E8E84-426E-40DD-AFC4-6F175D3DCCD1}">
              <a14:hiddenFill xmlns:a14="http://schemas.microsoft.com/office/drawing/2010/main">
                <a:solidFill>
                  <a:srgbClr val="FFFFFF"/>
                </a:solidFill>
              </a14:hiddenFill>
            </a:ext>
          </a:extLst>
        </p:spPr>
      </p:pic>
      <p:pic>
        <p:nvPicPr>
          <p:cNvPr id="2058" name="Image 6">
            <a:extLst>
              <a:ext uri="{FF2B5EF4-FFF2-40B4-BE49-F238E27FC236}">
                <a16:creationId xmlns:a16="http://schemas.microsoft.com/office/drawing/2014/main" xmlns="" id="{256E7D7A-848B-41EF-8571-32BB663D42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 y="87629"/>
            <a:ext cx="1057275" cy="898525"/>
          </a:xfrm>
          <a:prstGeom prst="rect">
            <a:avLst/>
          </a:prstGeom>
          <a:noFill/>
          <a:extLst>
            <a:ext uri="{909E8E84-426E-40DD-AFC4-6F175D3DCCD1}">
              <a14:hiddenFill xmlns:a14="http://schemas.microsoft.com/office/drawing/2010/main">
                <a:solidFill>
                  <a:srgbClr val="FFFFFF"/>
                </a:solidFill>
              </a14:hiddenFill>
            </a:ext>
          </a:extLst>
        </p:spPr>
      </p:pic>
      <p:grpSp>
        <p:nvGrpSpPr>
          <p:cNvPr id="12" name="Group 16">
            <a:extLst>
              <a:ext uri="{FF2B5EF4-FFF2-40B4-BE49-F238E27FC236}">
                <a16:creationId xmlns:a16="http://schemas.microsoft.com/office/drawing/2014/main" xmlns="" id="{9C4F064F-02A8-45E2-B869-C29BBB98FF2B}"/>
              </a:ext>
            </a:extLst>
          </p:cNvPr>
          <p:cNvGrpSpPr/>
          <p:nvPr/>
        </p:nvGrpSpPr>
        <p:grpSpPr>
          <a:xfrm>
            <a:off x="4164965" y="46990"/>
            <a:ext cx="2103120" cy="1150620"/>
            <a:chOff x="0" y="0"/>
            <a:chExt cx="2103120" cy="1150620"/>
          </a:xfrm>
        </p:grpSpPr>
        <p:pic>
          <p:nvPicPr>
            <p:cNvPr id="13" name="Picture 13">
              <a:extLst>
                <a:ext uri="{FF2B5EF4-FFF2-40B4-BE49-F238E27FC236}">
                  <a16:creationId xmlns:a16="http://schemas.microsoft.com/office/drawing/2014/main" xmlns="" id="{04E0E5C7-B025-4FCA-B36A-71D53411F1ED}"/>
                </a:ext>
              </a:extLst>
            </p:cNvPr>
            <p:cNvPicPr>
              <a:picLocks noChangeAspect="1"/>
            </p:cNvPicPr>
            <p:nvPr/>
          </p:nvPicPr>
          <p:blipFill rotWithShape="1">
            <a:blip r:embed="rId4">
              <a:extLst>
                <a:ext uri="{28A0092B-C50C-407E-A947-70E740481C1C}">
                  <a14:useLocalDpi xmlns:a14="http://schemas.microsoft.com/office/drawing/2010/main" val="0"/>
                </a:ext>
              </a:extLst>
            </a:blip>
            <a:srcRect l="21369" t="9807" r="20288" b="38746"/>
            <a:stretch/>
          </p:blipFill>
          <p:spPr bwMode="auto">
            <a:xfrm>
              <a:off x="327660" y="0"/>
              <a:ext cx="1257300" cy="827405"/>
            </a:xfrm>
            <a:prstGeom prst="rect">
              <a:avLst/>
            </a:prstGeom>
            <a:noFill/>
            <a:ln>
              <a:noFill/>
            </a:ln>
            <a:extLst>
              <a:ext uri="{53640926-AAD7-44D8-BBD7-CCE9431645EC}">
                <a14:shadowObscured xmlns:a14="http://schemas.microsoft.com/office/drawing/2010/main"/>
              </a:ext>
            </a:extLst>
          </p:spPr>
        </p:pic>
        <p:sp>
          <p:nvSpPr>
            <p:cNvPr id="14" name="Text Box 15">
              <a:extLst>
                <a:ext uri="{FF2B5EF4-FFF2-40B4-BE49-F238E27FC236}">
                  <a16:creationId xmlns:a16="http://schemas.microsoft.com/office/drawing/2014/main" xmlns="" id="{FCE4748C-93AE-47BF-ACC5-21E73124D5BE}"/>
                </a:ext>
              </a:extLst>
            </p:cNvPr>
            <p:cNvSpPr txBox="1"/>
            <p:nvPr/>
          </p:nvSpPr>
          <p:spPr>
            <a:xfrm>
              <a:off x="0" y="830580"/>
              <a:ext cx="2103120" cy="320040"/>
            </a:xfrm>
            <a:prstGeom prst="rect">
              <a:avLst/>
            </a:prstGeom>
            <a:solidFill>
              <a:sysClr val="window" lastClr="FFFFFF"/>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1400" b="1">
                  <a:effectLst/>
                  <a:latin typeface="Calibri" panose="020F0502020204030204" pitchFamily="34" charset="0"/>
                  <a:ea typeface="Calibri" panose="020F0502020204030204" pitchFamily="34" charset="0"/>
                  <a:cs typeface="Times New Roman" panose="02020603050405020304" pitchFamily="18" charset="0"/>
                </a:rPr>
                <a:t>Don du Peuple du Japon</a:t>
              </a:r>
              <a:endParaRPr lang="x-none" sz="1100">
                <a:effectLst/>
                <a:latin typeface="Calibri" panose="020F0502020204030204" pitchFamily="34" charset="0"/>
                <a:ea typeface="Calibri" panose="020F0502020204030204" pitchFamily="34" charset="0"/>
                <a:cs typeface="Times New Roman" panose="02020603050405020304" pitchFamily="18" charset="0"/>
              </a:endParaRPr>
            </a:p>
          </p:txBody>
        </p:sp>
      </p:grpSp>
      <p:sp>
        <p:nvSpPr>
          <p:cNvPr id="8" name="Rectangle 15">
            <a:extLst>
              <a:ext uri="{FF2B5EF4-FFF2-40B4-BE49-F238E27FC236}">
                <a16:creationId xmlns:a16="http://schemas.microsoft.com/office/drawing/2014/main" xmlns="" id="{0741D2AF-B00A-46A7-88BC-EDDE0BB6BADA}"/>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x-none"/>
          </a:p>
        </p:txBody>
      </p:sp>
      <p:sp>
        <p:nvSpPr>
          <p:cNvPr id="9" name="Rectangle 17">
            <a:extLst>
              <a:ext uri="{FF2B5EF4-FFF2-40B4-BE49-F238E27FC236}">
                <a16:creationId xmlns:a16="http://schemas.microsoft.com/office/drawing/2014/main" xmlns="" id="{CEDEC6F5-918C-45A2-B268-8FB0B5A14519}"/>
              </a:ext>
            </a:extLst>
          </p:cNvPr>
          <p:cNvSpPr>
            <a:spLocks noChangeArrowheads="1"/>
          </p:cNvSpPr>
          <p:nvPr/>
        </p:nvSpPr>
        <p:spPr bwMode="auto">
          <a:xfrm>
            <a:off x="0" y="457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CA" altLang="x-none" sz="11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altLang="x-none" sz="11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fr-FR" altLang="x-none" sz="12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r>
              <a:rPr kumimoji="0" lang="fr-CA" altLang="x-none" sz="1100" b="1" i="0" u="none" strike="noStrike" cap="none" normalizeH="0" baseline="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fr-CA" altLang="x-none" sz="1800" b="0" i="0" u="none" strike="noStrike" cap="none" normalizeH="0" baseline="0">
              <a:ln>
                <a:noFill/>
              </a:ln>
              <a:solidFill>
                <a:schemeClr val="tx1"/>
              </a:solidFill>
              <a:effectLst/>
              <a:latin typeface="Arial" panose="020B0604020202020204" pitchFamily="34" charset="0"/>
            </a:endParaRPr>
          </a:p>
        </p:txBody>
      </p:sp>
      <p:sp>
        <p:nvSpPr>
          <p:cNvPr id="10" name="Rectangle 9">
            <a:extLst>
              <a:ext uri="{FF2B5EF4-FFF2-40B4-BE49-F238E27FC236}">
                <a16:creationId xmlns:a16="http://schemas.microsoft.com/office/drawing/2014/main" xmlns="" id="{0F064D21-AE92-47AA-9F00-4CD454158F1E}"/>
              </a:ext>
            </a:extLst>
          </p:cNvPr>
          <p:cNvSpPr/>
          <p:nvPr/>
        </p:nvSpPr>
        <p:spPr>
          <a:xfrm>
            <a:off x="57149" y="2028825"/>
            <a:ext cx="8982075" cy="3416320"/>
          </a:xfrm>
          <a:prstGeom prst="rect">
            <a:avLst/>
          </a:prstGeom>
        </p:spPr>
        <p:txBody>
          <a:bodyPr wrap="square">
            <a:spAutoFit/>
          </a:bodyPr>
          <a:lstStyle/>
          <a:p>
            <a:pPr algn="ctr"/>
            <a:r>
              <a:rPr lang="fr-FR" sz="3600" b="1" dirty="0">
                <a:latin typeface="Calibri" panose="020F0502020204030204" pitchFamily="34" charset="0"/>
                <a:cs typeface="Calibri" panose="020F0502020204030204" pitchFamily="34" charset="0"/>
              </a:rPr>
              <a:t>Renforcement de la consolidation de la paix, à travers le relèvement socioéconomique, le dialogue et l'éducation des jeunes(H/F), dans les communautés touchées par le conflit dans la région du Pool du Congo et ses environs (2019-2020)</a:t>
            </a:r>
            <a:endParaRPr lang="x-none" sz="3600" b="1" dirty="0">
              <a:latin typeface="Calibri" panose="020F0502020204030204" pitchFamily="34" charset="0"/>
              <a:cs typeface="Calibri" panose="020F0502020204030204" pitchFamily="34" charset="0"/>
            </a:endParaRPr>
          </a:p>
        </p:txBody>
      </p:sp>
      <p:sp>
        <p:nvSpPr>
          <p:cNvPr id="11" name="ZoneTexte 10">
            <a:extLst>
              <a:ext uri="{FF2B5EF4-FFF2-40B4-BE49-F238E27FC236}">
                <a16:creationId xmlns:a16="http://schemas.microsoft.com/office/drawing/2014/main" xmlns="" id="{6958F2B9-EB73-47E2-BC55-2069D163672F}"/>
              </a:ext>
            </a:extLst>
          </p:cNvPr>
          <p:cNvSpPr txBox="1"/>
          <p:nvPr/>
        </p:nvSpPr>
        <p:spPr>
          <a:xfrm>
            <a:off x="2417444" y="5688886"/>
            <a:ext cx="5337811" cy="369332"/>
          </a:xfrm>
          <a:prstGeom prst="rect">
            <a:avLst/>
          </a:prstGeom>
          <a:noFill/>
        </p:spPr>
        <p:txBody>
          <a:bodyPr wrap="square" rtlCol="0">
            <a:spAutoFit/>
          </a:bodyPr>
          <a:lstStyle/>
          <a:p>
            <a:r>
              <a:rPr lang="fr-FR" b="1" i="1" dirty="0">
                <a:latin typeface="Calibri" panose="020F0502020204030204" pitchFamily="34" charset="0"/>
                <a:cs typeface="Calibri" panose="020F0502020204030204" pitchFamily="34" charset="0"/>
              </a:rPr>
              <a:t>Réalisé par Mohamed </a:t>
            </a:r>
            <a:r>
              <a:rPr lang="fr-FR" b="1" i="1" dirty="0" err="1">
                <a:latin typeface="Calibri" panose="020F0502020204030204" pitchFamily="34" charset="0"/>
                <a:cs typeface="Calibri" panose="020F0502020204030204" pitchFamily="34" charset="0"/>
              </a:rPr>
              <a:t>Elmehdi</a:t>
            </a:r>
            <a:r>
              <a:rPr lang="fr-FR" b="1" i="1" dirty="0">
                <a:latin typeface="Calibri" panose="020F0502020204030204" pitchFamily="34" charset="0"/>
                <a:cs typeface="Calibri" panose="020F0502020204030204" pitchFamily="34" charset="0"/>
              </a:rPr>
              <a:t> AG RHISSA</a:t>
            </a:r>
            <a:endParaRPr lang="x-none" b="1" i="1" dirty="0">
              <a:latin typeface="Calibri" panose="020F0502020204030204" pitchFamily="34" charset="0"/>
              <a:cs typeface="Calibri" panose="020F0502020204030204" pitchFamily="34" charset="0"/>
            </a:endParaRPr>
          </a:p>
        </p:txBody>
      </p:sp>
      <p:sp>
        <p:nvSpPr>
          <p:cNvPr id="15" name="ZoneTexte 14">
            <a:extLst>
              <a:ext uri="{FF2B5EF4-FFF2-40B4-BE49-F238E27FC236}">
                <a16:creationId xmlns:a16="http://schemas.microsoft.com/office/drawing/2014/main" xmlns="" id="{EE00E7CC-EDC8-4352-89CF-CBD4BD4BC028}"/>
              </a:ext>
            </a:extLst>
          </p:cNvPr>
          <p:cNvSpPr txBox="1"/>
          <p:nvPr/>
        </p:nvSpPr>
        <p:spPr>
          <a:xfrm flipH="1">
            <a:off x="7555229" y="6435090"/>
            <a:ext cx="1200785" cy="369332"/>
          </a:xfrm>
          <a:prstGeom prst="rect">
            <a:avLst/>
          </a:prstGeom>
          <a:noFill/>
        </p:spPr>
        <p:txBody>
          <a:bodyPr wrap="square" rtlCol="0">
            <a:spAutoFit/>
          </a:bodyPr>
          <a:lstStyle/>
          <a:p>
            <a:pPr algn="r"/>
            <a:r>
              <a:rPr lang="fr-FR" b="1" dirty="0">
                <a:latin typeface="Calibri" panose="020F0502020204030204" pitchFamily="34" charset="0"/>
                <a:cs typeface="Calibri" panose="020F0502020204030204" pitchFamily="34" charset="0"/>
              </a:rPr>
              <a:t>Août 2020</a:t>
            </a:r>
            <a:endParaRPr lang="x-none"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860872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F54DBAF-22C6-47ED-BB16-1FB7EED7619E}"/>
              </a:ext>
            </a:extLst>
          </p:cNvPr>
          <p:cNvSpPr>
            <a:spLocks noGrp="1"/>
          </p:cNvSpPr>
          <p:nvPr>
            <p:ph type="title"/>
          </p:nvPr>
        </p:nvSpPr>
        <p:spPr>
          <a:xfrm>
            <a:off x="609598" y="26670"/>
            <a:ext cx="6347713" cy="630555"/>
          </a:xfrm>
        </p:spPr>
        <p:txBody>
          <a:bodyPr>
            <a:noAutofit/>
          </a:bodyPr>
          <a:lstStyle/>
          <a:p>
            <a:pPr algn="ctr"/>
            <a:r>
              <a:rPr lang="fr-FR" sz="4000" b="1" dirty="0">
                <a:solidFill>
                  <a:schemeClr val="tx1"/>
                </a:solidFill>
                <a:highlight>
                  <a:srgbClr val="FFFF00"/>
                </a:highlight>
                <a:latin typeface="Calibri" panose="020F0502020204030204" pitchFamily="34" charset="0"/>
                <a:cs typeface="Calibri" panose="020F0502020204030204" pitchFamily="34" charset="0"/>
              </a:rPr>
              <a:t>BREVE </a:t>
            </a:r>
            <a:r>
              <a:rPr lang="fr-FR" sz="4000" b="1" cap="all" dirty="0">
                <a:solidFill>
                  <a:schemeClr val="tx1"/>
                </a:solidFill>
                <a:highlight>
                  <a:srgbClr val="FFFF00"/>
                </a:highlight>
                <a:latin typeface="Calibri" panose="020F0502020204030204" pitchFamily="34" charset="0"/>
                <a:cs typeface="Calibri" panose="020F0502020204030204" pitchFamily="34" charset="0"/>
              </a:rPr>
              <a:t>Description</a:t>
            </a:r>
            <a:r>
              <a:rPr lang="fr-FR" sz="4000" b="1" dirty="0">
                <a:solidFill>
                  <a:schemeClr val="tx1"/>
                </a:solidFill>
                <a:highlight>
                  <a:srgbClr val="FFFF00"/>
                </a:highlight>
                <a:latin typeface="Calibri" panose="020F0502020204030204" pitchFamily="34" charset="0"/>
                <a:cs typeface="Calibri" panose="020F0502020204030204" pitchFamily="34" charset="0"/>
              </a:rPr>
              <a:t> </a:t>
            </a:r>
            <a:endParaRPr lang="x-none" sz="4000" b="1" dirty="0">
              <a:solidFill>
                <a:schemeClr val="tx1"/>
              </a:solidFill>
              <a:highlight>
                <a:srgbClr val="FFFF00"/>
              </a:highlight>
              <a:latin typeface="Calibri" panose="020F0502020204030204" pitchFamily="34" charset="0"/>
              <a:cs typeface="Calibri" panose="020F0502020204030204" pitchFamily="34" charset="0"/>
            </a:endParaRPr>
          </a:p>
        </p:txBody>
      </p:sp>
      <p:sp>
        <p:nvSpPr>
          <p:cNvPr id="3" name="Espace réservé du contenu 2">
            <a:extLst>
              <a:ext uri="{FF2B5EF4-FFF2-40B4-BE49-F238E27FC236}">
                <a16:creationId xmlns:a16="http://schemas.microsoft.com/office/drawing/2014/main" xmlns="" id="{B511F7B8-6FC0-455C-82B7-C35E6DADE1F7}"/>
              </a:ext>
            </a:extLst>
          </p:cNvPr>
          <p:cNvSpPr>
            <a:spLocks noGrp="1"/>
          </p:cNvSpPr>
          <p:nvPr>
            <p:ph idx="1"/>
          </p:nvPr>
        </p:nvSpPr>
        <p:spPr>
          <a:xfrm>
            <a:off x="297180" y="965836"/>
            <a:ext cx="8743950" cy="5606414"/>
          </a:xfrm>
        </p:spPr>
        <p:txBody>
          <a:bodyPr>
            <a:normAutofit/>
          </a:bodyPr>
          <a:lstStyle/>
          <a:p>
            <a:r>
              <a:rPr lang="fr-FR" sz="3600" b="1" dirty="0">
                <a:latin typeface="Calibri" panose="020F0502020204030204" pitchFamily="34" charset="0"/>
                <a:cs typeface="Calibri" panose="020F0502020204030204" pitchFamily="34" charset="0"/>
              </a:rPr>
              <a:t>Financement : Gouvernement du Japon</a:t>
            </a:r>
          </a:p>
          <a:p>
            <a:r>
              <a:rPr lang="fr-FR" sz="3600" b="1" dirty="0">
                <a:latin typeface="Calibri" panose="020F0502020204030204" pitchFamily="34" charset="0"/>
                <a:cs typeface="Calibri" panose="020F0502020204030204" pitchFamily="34" charset="0"/>
              </a:rPr>
              <a:t>Agence d’exécution: PNUD/Congo</a:t>
            </a:r>
          </a:p>
          <a:p>
            <a:r>
              <a:rPr lang="fr-FR" sz="3600" b="1" dirty="0">
                <a:latin typeface="Calibri" panose="020F0502020204030204" pitchFamily="34" charset="0"/>
                <a:cs typeface="Calibri" panose="020F0502020204030204" pitchFamily="34" charset="0"/>
              </a:rPr>
              <a:t>Montant: 545 454 USD</a:t>
            </a:r>
          </a:p>
          <a:p>
            <a:r>
              <a:rPr lang="fr-FR" sz="3600" b="1" dirty="0">
                <a:latin typeface="Calibri" panose="020F0502020204030204" pitchFamily="34" charset="0"/>
                <a:cs typeface="Calibri" panose="020F0502020204030204" pitchFamily="34" charset="0"/>
              </a:rPr>
              <a:t>Durée: Mars 2020-Mars 2021</a:t>
            </a:r>
          </a:p>
          <a:p>
            <a:r>
              <a:rPr lang="fr-FR" sz="3600" b="1" dirty="0">
                <a:latin typeface="Calibri" panose="020F0502020204030204" pitchFamily="34" charset="0"/>
                <a:cs typeface="Calibri" panose="020F0502020204030204" pitchFamily="34" charset="0"/>
              </a:rPr>
              <a:t>Couverture: Départements du Pool et la Bouenza</a:t>
            </a:r>
          </a:p>
          <a:p>
            <a:r>
              <a:rPr lang="fr-FR" sz="3600" b="1" dirty="0">
                <a:latin typeface="Calibri" panose="020F0502020204030204" pitchFamily="34" charset="0"/>
                <a:cs typeface="Calibri" panose="020F0502020204030204" pitchFamily="34" charset="0"/>
              </a:rPr>
              <a:t>Cibles: Les jeunes à risque (H/F)</a:t>
            </a:r>
          </a:p>
          <a:p>
            <a:r>
              <a:rPr lang="fr-FR" sz="3600" b="1" dirty="0" err="1">
                <a:latin typeface="Calibri" panose="020F0502020204030204" pitchFamily="34" charset="0"/>
                <a:cs typeface="Calibri" panose="020F0502020204030204" pitchFamily="34" charset="0"/>
              </a:rPr>
              <a:t>Gender</a:t>
            </a:r>
            <a:r>
              <a:rPr lang="fr-FR" sz="3600" b="1" dirty="0">
                <a:latin typeface="Calibri" panose="020F0502020204030204" pitchFamily="34" charset="0"/>
                <a:cs typeface="Calibri" panose="020F0502020204030204" pitchFamily="34" charset="0"/>
              </a:rPr>
              <a:t> marker: 2 (égalité des sexes)</a:t>
            </a:r>
            <a:endParaRPr lang="x-none" sz="3600" b="1" dirty="0">
              <a:latin typeface="Calibri" panose="020F0502020204030204" pitchFamily="34" charset="0"/>
              <a:cs typeface="Calibri" panose="020F0502020204030204" pitchFamily="34" charset="0"/>
            </a:endParaRPr>
          </a:p>
        </p:txBody>
      </p:sp>
      <p:sp>
        <p:nvSpPr>
          <p:cNvPr id="4" name="Espace réservé du numéro de diapositive 3">
            <a:extLst>
              <a:ext uri="{FF2B5EF4-FFF2-40B4-BE49-F238E27FC236}">
                <a16:creationId xmlns:a16="http://schemas.microsoft.com/office/drawing/2014/main" xmlns="" id="{8105C4EF-A33A-420D-A04B-917C5B071333}"/>
              </a:ext>
            </a:extLst>
          </p:cNvPr>
          <p:cNvSpPr>
            <a:spLocks noGrp="1"/>
          </p:cNvSpPr>
          <p:nvPr>
            <p:ph type="sldNum" sz="quarter" idx="12"/>
          </p:nvPr>
        </p:nvSpPr>
        <p:spPr/>
        <p:txBody>
          <a:bodyPr/>
          <a:lstStyle/>
          <a:p>
            <a:fld id="{F0667B14-5BB0-4E6E-908C-537B2CCDB918}" type="slidenum">
              <a:rPr kumimoji="1" lang="ja-JP" altLang="en-US" smtClean="0"/>
              <a:t>2</a:t>
            </a:fld>
            <a:endParaRPr kumimoji="1" lang="ja-JP" altLang="en-US"/>
          </a:p>
        </p:txBody>
      </p:sp>
    </p:spTree>
    <p:extLst>
      <p:ext uri="{BB962C8B-B14F-4D97-AF65-F5344CB8AC3E}">
        <p14:creationId xmlns:p14="http://schemas.microsoft.com/office/powerpoint/2010/main" val="2381188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466FC96-598A-48E2-A82D-2DDC19D887E9}"/>
              </a:ext>
            </a:extLst>
          </p:cNvPr>
          <p:cNvSpPr>
            <a:spLocks noGrp="1"/>
          </p:cNvSpPr>
          <p:nvPr>
            <p:ph type="title"/>
          </p:nvPr>
        </p:nvSpPr>
        <p:spPr>
          <a:xfrm>
            <a:off x="609601" y="-40005"/>
            <a:ext cx="6347713" cy="782955"/>
          </a:xfrm>
        </p:spPr>
        <p:txBody>
          <a:bodyPr>
            <a:normAutofit/>
          </a:bodyPr>
          <a:lstStyle/>
          <a:p>
            <a:pPr algn="ctr"/>
            <a:r>
              <a:rPr lang="fr-FR" b="1" dirty="0">
                <a:solidFill>
                  <a:schemeClr val="tx1"/>
                </a:solidFill>
                <a:latin typeface="Calibri" panose="020F0502020204030204" pitchFamily="34" charset="0"/>
                <a:cs typeface="Calibri" panose="020F0502020204030204" pitchFamily="34" charset="0"/>
              </a:rPr>
              <a:t>JUSTIFICATION DE L’INITIATIVE</a:t>
            </a:r>
            <a:endParaRPr lang="x-none" b="1" dirty="0">
              <a:solidFill>
                <a:schemeClr val="tx1"/>
              </a:solidFill>
              <a:latin typeface="Calibri" panose="020F0502020204030204" pitchFamily="34" charset="0"/>
              <a:cs typeface="Calibri" panose="020F0502020204030204" pitchFamily="34" charset="0"/>
            </a:endParaRPr>
          </a:p>
        </p:txBody>
      </p:sp>
      <p:sp>
        <p:nvSpPr>
          <p:cNvPr id="3" name="Espace réservé du contenu 2">
            <a:extLst>
              <a:ext uri="{FF2B5EF4-FFF2-40B4-BE49-F238E27FC236}">
                <a16:creationId xmlns:a16="http://schemas.microsoft.com/office/drawing/2014/main" xmlns="" id="{89106846-0224-4CD5-BE63-E25D1701FF42}"/>
              </a:ext>
            </a:extLst>
          </p:cNvPr>
          <p:cNvSpPr>
            <a:spLocks noGrp="1"/>
          </p:cNvSpPr>
          <p:nvPr>
            <p:ph idx="1"/>
          </p:nvPr>
        </p:nvSpPr>
        <p:spPr>
          <a:xfrm>
            <a:off x="108585" y="468630"/>
            <a:ext cx="8966835" cy="6389369"/>
          </a:xfrm>
        </p:spPr>
        <p:txBody>
          <a:bodyPr>
            <a:noAutofit/>
          </a:bodyPr>
          <a:lstStyle/>
          <a:p>
            <a:pPr>
              <a:spcBef>
                <a:spcPts val="600"/>
              </a:spcBef>
              <a:spcAft>
                <a:spcPts val="800"/>
              </a:spcAft>
            </a:pPr>
            <a:r>
              <a:rPr lang="fr-FR" sz="2800" dirty="0">
                <a:effectLst/>
                <a:latin typeface="Calibri" panose="020F0502020204030204" pitchFamily="34" charset="0"/>
                <a:ea typeface="Calibri" panose="020F0502020204030204" pitchFamily="34" charset="0"/>
                <a:cs typeface="Calibri" panose="020F0502020204030204" pitchFamily="34" charset="0"/>
              </a:rPr>
              <a:t>Consolider les acquis du Projet consolidation de la paix financé par le PBF en termes de </a:t>
            </a:r>
            <a:r>
              <a:rPr lang="fr-FR" sz="2800" dirty="0">
                <a:latin typeface="Calibri" panose="020F0502020204030204" pitchFamily="34" charset="0"/>
                <a:ea typeface="Calibri" panose="020F0502020204030204" pitchFamily="34" charset="0"/>
                <a:cs typeface="Calibri" panose="020F0502020204030204" pitchFamily="34" charset="0"/>
              </a:rPr>
              <a:t>renforcement du dispositif </a:t>
            </a:r>
            <a:r>
              <a:rPr lang="fr-FR" sz="2800" dirty="0">
                <a:effectLst/>
                <a:latin typeface="Calibri" panose="020F0502020204030204" pitchFamily="34" charset="0"/>
                <a:ea typeface="Calibri" panose="020F0502020204030204" pitchFamily="34" charset="0"/>
                <a:cs typeface="Calibri" panose="020F0502020204030204" pitchFamily="34" charset="0"/>
              </a:rPr>
              <a:t>du dialogue inclusif,</a:t>
            </a:r>
          </a:p>
          <a:p>
            <a:pPr>
              <a:spcBef>
                <a:spcPts val="600"/>
              </a:spcBef>
              <a:spcAft>
                <a:spcPts val="800"/>
              </a:spcAft>
            </a:pPr>
            <a:r>
              <a:rPr lang="fr-FR" sz="2800" dirty="0">
                <a:effectLst/>
                <a:latin typeface="Calibri" panose="020F0502020204030204" pitchFamily="34" charset="0"/>
                <a:ea typeface="Calibri" panose="020F0502020204030204" pitchFamily="34" charset="0"/>
                <a:cs typeface="Calibri" panose="020F0502020204030204" pitchFamily="34" charset="0"/>
              </a:rPr>
              <a:t>Soutenir la poursuite des efforts de relèvement rapide dans les zones touchées, en vue  d'une transition en douceur vers un développement durable dans le Pool et les zones environnantes, </a:t>
            </a:r>
          </a:p>
          <a:p>
            <a:pPr>
              <a:spcBef>
                <a:spcPts val="600"/>
              </a:spcBef>
            </a:pPr>
            <a:r>
              <a:rPr lang="fr-FR" sz="2800" dirty="0">
                <a:latin typeface="Calibri" panose="020F0502020204030204" pitchFamily="34" charset="0"/>
                <a:cs typeface="Calibri" panose="020F0502020204030204" pitchFamily="34" charset="0"/>
              </a:rPr>
              <a:t>Soutenir les efforts de mobilisation des ressources pour le DDR et le relèvement communautaire en vue de contribuer à contenir les tensions « attentistes » des ex-combattants</a:t>
            </a:r>
          </a:p>
          <a:p>
            <a:pPr>
              <a:spcBef>
                <a:spcPts val="600"/>
              </a:spcBef>
            </a:pPr>
            <a:r>
              <a:rPr lang="fr-FR" sz="2800" dirty="0">
                <a:latin typeface="Calibri" panose="020F0502020204030204" pitchFamily="34" charset="0"/>
                <a:ea typeface="Calibri" panose="020F0502020204030204" pitchFamily="34" charset="0"/>
                <a:cs typeface="Calibri" panose="020F0502020204030204" pitchFamily="34" charset="0"/>
              </a:rPr>
              <a:t>Contribuer au maintien de l’environnement sécuritaire et de la cohésion sociale enclenchés  pour des élections prochaines apaisées</a:t>
            </a:r>
          </a:p>
          <a:p>
            <a:endParaRPr lang="x-none" sz="2800" dirty="0">
              <a:latin typeface="Calibri" panose="020F0502020204030204" pitchFamily="34" charset="0"/>
              <a:cs typeface="Calibri" panose="020F0502020204030204" pitchFamily="34" charset="0"/>
            </a:endParaRPr>
          </a:p>
        </p:txBody>
      </p:sp>
      <p:sp>
        <p:nvSpPr>
          <p:cNvPr id="4" name="Espace réservé du numéro de diapositive 3">
            <a:extLst>
              <a:ext uri="{FF2B5EF4-FFF2-40B4-BE49-F238E27FC236}">
                <a16:creationId xmlns:a16="http://schemas.microsoft.com/office/drawing/2014/main" xmlns="" id="{48E4E97C-DE6F-4586-8DBF-5F1725961D36}"/>
              </a:ext>
            </a:extLst>
          </p:cNvPr>
          <p:cNvSpPr>
            <a:spLocks noGrp="1"/>
          </p:cNvSpPr>
          <p:nvPr>
            <p:ph type="sldNum" sz="quarter" idx="12"/>
          </p:nvPr>
        </p:nvSpPr>
        <p:spPr/>
        <p:txBody>
          <a:bodyPr/>
          <a:lstStyle/>
          <a:p>
            <a:fld id="{F0667B14-5BB0-4E6E-908C-537B2CCDB918}" type="slidenum">
              <a:rPr kumimoji="1" lang="ja-JP" altLang="en-US" smtClean="0"/>
              <a:t>3</a:t>
            </a:fld>
            <a:endParaRPr kumimoji="1" lang="ja-JP" altLang="en-US"/>
          </a:p>
        </p:txBody>
      </p:sp>
    </p:spTree>
    <p:extLst>
      <p:ext uri="{BB962C8B-B14F-4D97-AF65-F5344CB8AC3E}">
        <p14:creationId xmlns:p14="http://schemas.microsoft.com/office/powerpoint/2010/main" val="750222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D44F5A1-3831-4E64-AFB1-F501193CC2A5}"/>
              </a:ext>
            </a:extLst>
          </p:cNvPr>
          <p:cNvSpPr>
            <a:spLocks noGrp="1"/>
          </p:cNvSpPr>
          <p:nvPr>
            <p:ph type="title"/>
          </p:nvPr>
        </p:nvSpPr>
        <p:spPr>
          <a:xfrm>
            <a:off x="655319" y="0"/>
            <a:ext cx="6347713" cy="727709"/>
          </a:xfrm>
        </p:spPr>
        <p:txBody>
          <a:bodyPr>
            <a:normAutofit/>
          </a:bodyPr>
          <a:lstStyle/>
          <a:p>
            <a:pPr algn="ctr"/>
            <a:r>
              <a:rPr lang="fr-FR" sz="4000" b="1" cap="all" dirty="0">
                <a:solidFill>
                  <a:schemeClr val="tx1"/>
                </a:solidFill>
                <a:latin typeface="Calibri" panose="020F0502020204030204" pitchFamily="34" charset="0"/>
                <a:cs typeface="Calibri" panose="020F0502020204030204" pitchFamily="34" charset="0"/>
              </a:rPr>
              <a:t>Objectifs</a:t>
            </a:r>
            <a:endParaRPr lang="x-none" sz="4000" b="1" cap="all" dirty="0">
              <a:solidFill>
                <a:schemeClr val="tx1"/>
              </a:solidFill>
              <a:latin typeface="Calibri" panose="020F0502020204030204" pitchFamily="34" charset="0"/>
              <a:cs typeface="Calibri" panose="020F0502020204030204" pitchFamily="34" charset="0"/>
            </a:endParaRPr>
          </a:p>
        </p:txBody>
      </p:sp>
      <p:sp>
        <p:nvSpPr>
          <p:cNvPr id="3" name="Espace réservé du contenu 2">
            <a:extLst>
              <a:ext uri="{FF2B5EF4-FFF2-40B4-BE49-F238E27FC236}">
                <a16:creationId xmlns:a16="http://schemas.microsoft.com/office/drawing/2014/main" xmlns="" id="{75CAE6B6-6754-46DB-9D72-B57340263BB9}"/>
              </a:ext>
            </a:extLst>
          </p:cNvPr>
          <p:cNvSpPr>
            <a:spLocks noGrp="1"/>
          </p:cNvSpPr>
          <p:nvPr>
            <p:ph idx="1"/>
          </p:nvPr>
        </p:nvSpPr>
        <p:spPr>
          <a:xfrm>
            <a:off x="165735" y="777240"/>
            <a:ext cx="8978265" cy="5909310"/>
          </a:xfrm>
        </p:spPr>
        <p:txBody>
          <a:bodyPr>
            <a:noAutofit/>
          </a:bodyPr>
          <a:lstStyle/>
          <a:p>
            <a:r>
              <a:rPr lang="fr-FR" sz="2400" b="1" dirty="0">
                <a:latin typeface="Calibri" panose="020F0502020204030204" pitchFamily="34" charset="0"/>
                <a:cs typeface="Calibri" panose="020F0502020204030204" pitchFamily="34" charset="0"/>
              </a:rPr>
              <a:t>Global:</a:t>
            </a:r>
          </a:p>
          <a:p>
            <a:pPr marL="0" indent="0">
              <a:buNone/>
            </a:pPr>
            <a:r>
              <a:rPr lang="fr-FR" sz="2400" i="1" dirty="0">
                <a:latin typeface="Calibri" panose="020F0502020204030204" pitchFamily="34" charset="0"/>
                <a:cs typeface="Calibri" panose="020F0502020204030204" pitchFamily="34" charset="0"/>
              </a:rPr>
              <a:t>Soutenir le relèvement socio-économique, la réinsertion et la réintégration et améliorer les conditions de vie des PDI de retour et des communautés d'accueil (en particulier les jeunes, les femmes y compris les ex-combattants) dans la région du Pool d'autres régions voisines telles que Brazzaville et Bouenza</a:t>
            </a:r>
            <a:endParaRPr lang="fr-FR" sz="2400" b="1" i="1" dirty="0">
              <a:latin typeface="Calibri" panose="020F0502020204030204" pitchFamily="34" charset="0"/>
              <a:cs typeface="Calibri" panose="020F0502020204030204" pitchFamily="34" charset="0"/>
            </a:endParaRPr>
          </a:p>
          <a:p>
            <a:r>
              <a:rPr lang="fr-FR" sz="2400" b="1" dirty="0">
                <a:latin typeface="Calibri" panose="020F0502020204030204" pitchFamily="34" charset="0"/>
                <a:cs typeface="Calibri" panose="020F0502020204030204" pitchFamily="34" charset="0"/>
              </a:rPr>
              <a:t>Spécifiques: </a:t>
            </a:r>
          </a:p>
          <a:p>
            <a:pPr>
              <a:buFont typeface="Wingdings" panose="05000000000000000000" pitchFamily="2" charset="2"/>
              <a:buChar char="§"/>
            </a:pPr>
            <a:r>
              <a:rPr lang="fr-FR" sz="2400" i="1" dirty="0">
                <a:latin typeface="Calibri" panose="020F0502020204030204" pitchFamily="34" charset="0"/>
                <a:cs typeface="Calibri" panose="020F0502020204030204" pitchFamily="34" charset="0"/>
              </a:rPr>
              <a:t>Contribuer à la cohésion sociale et à la restauration de l'autorité de l'Etat, en améliorant le dialogue communautaire, la fourniture d'infrastructures administratives, sanitaires et de pistes rurales;</a:t>
            </a:r>
          </a:p>
          <a:p>
            <a:pPr>
              <a:buFont typeface="Wingdings" panose="05000000000000000000" pitchFamily="2" charset="2"/>
              <a:buChar char="§"/>
            </a:pPr>
            <a:r>
              <a:rPr lang="fr-FR" sz="2400" i="1" dirty="0">
                <a:latin typeface="Calibri" panose="020F0502020204030204" pitchFamily="34" charset="0"/>
                <a:cs typeface="Calibri" panose="020F0502020204030204" pitchFamily="34" charset="0"/>
              </a:rPr>
              <a:t>Améliorer les moyens de subsistance des communautés grâce à des actions de relèvement, y compris la production rapide de revenus et des activités à forte intensité de main-d'œuvre pour les femmes et les jeunes à risque.</a:t>
            </a:r>
            <a:endParaRPr lang="x-none" sz="2400" b="1" i="1" dirty="0">
              <a:latin typeface="Calibri" panose="020F0502020204030204" pitchFamily="34" charset="0"/>
              <a:cs typeface="Calibri" panose="020F0502020204030204" pitchFamily="34" charset="0"/>
            </a:endParaRPr>
          </a:p>
        </p:txBody>
      </p:sp>
      <p:sp>
        <p:nvSpPr>
          <p:cNvPr id="4" name="Espace réservé du numéro de diapositive 3">
            <a:extLst>
              <a:ext uri="{FF2B5EF4-FFF2-40B4-BE49-F238E27FC236}">
                <a16:creationId xmlns:a16="http://schemas.microsoft.com/office/drawing/2014/main" xmlns="" id="{833B4585-6019-4B45-9BCC-23FBED886F4F}"/>
              </a:ext>
            </a:extLst>
          </p:cNvPr>
          <p:cNvSpPr>
            <a:spLocks noGrp="1"/>
          </p:cNvSpPr>
          <p:nvPr>
            <p:ph type="sldNum" sz="quarter" idx="12"/>
          </p:nvPr>
        </p:nvSpPr>
        <p:spPr/>
        <p:txBody>
          <a:bodyPr/>
          <a:lstStyle/>
          <a:p>
            <a:fld id="{F0667B14-5BB0-4E6E-908C-537B2CCDB918}" type="slidenum">
              <a:rPr kumimoji="1" lang="ja-JP" altLang="en-US" smtClean="0"/>
              <a:t>4</a:t>
            </a:fld>
            <a:endParaRPr kumimoji="1" lang="ja-JP" altLang="en-US"/>
          </a:p>
        </p:txBody>
      </p:sp>
    </p:spTree>
    <p:extLst>
      <p:ext uri="{BB962C8B-B14F-4D97-AF65-F5344CB8AC3E}">
        <p14:creationId xmlns:p14="http://schemas.microsoft.com/office/powerpoint/2010/main" val="1947572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B240EE2-AA82-4ED1-9805-5214D18D780E}"/>
              </a:ext>
            </a:extLst>
          </p:cNvPr>
          <p:cNvSpPr>
            <a:spLocks noGrp="1"/>
          </p:cNvSpPr>
          <p:nvPr>
            <p:ph type="title"/>
          </p:nvPr>
        </p:nvSpPr>
        <p:spPr>
          <a:xfrm>
            <a:off x="609601" y="203835"/>
            <a:ext cx="6347713" cy="681990"/>
          </a:xfrm>
        </p:spPr>
        <p:txBody>
          <a:bodyPr>
            <a:noAutofit/>
          </a:bodyPr>
          <a:lstStyle/>
          <a:p>
            <a:pPr algn="ctr"/>
            <a:r>
              <a:rPr lang="fr-FR" sz="4000" b="1" cap="all" dirty="0">
                <a:solidFill>
                  <a:schemeClr val="tx1"/>
                </a:solidFill>
                <a:latin typeface="Calibri" panose="020F0502020204030204" pitchFamily="34" charset="0"/>
                <a:cs typeface="Calibri" panose="020F0502020204030204" pitchFamily="34" charset="0"/>
              </a:rPr>
              <a:t>Résultats attendus</a:t>
            </a:r>
            <a:endParaRPr lang="x-none" sz="4000" b="1" cap="all" dirty="0">
              <a:solidFill>
                <a:schemeClr val="tx1"/>
              </a:solidFill>
              <a:latin typeface="Calibri" panose="020F0502020204030204" pitchFamily="34" charset="0"/>
              <a:cs typeface="Calibri" panose="020F0502020204030204" pitchFamily="34" charset="0"/>
            </a:endParaRPr>
          </a:p>
        </p:txBody>
      </p:sp>
      <p:sp>
        <p:nvSpPr>
          <p:cNvPr id="3" name="Espace réservé du contenu 2">
            <a:extLst>
              <a:ext uri="{FF2B5EF4-FFF2-40B4-BE49-F238E27FC236}">
                <a16:creationId xmlns:a16="http://schemas.microsoft.com/office/drawing/2014/main" xmlns="" id="{A0D54415-6DB3-48EC-9F4E-CFC7B22029D6}"/>
              </a:ext>
            </a:extLst>
          </p:cNvPr>
          <p:cNvSpPr>
            <a:spLocks noGrp="1"/>
          </p:cNvSpPr>
          <p:nvPr>
            <p:ph idx="1"/>
          </p:nvPr>
        </p:nvSpPr>
        <p:spPr>
          <a:xfrm>
            <a:off x="0" y="1383030"/>
            <a:ext cx="9018270" cy="5343525"/>
          </a:xfrm>
        </p:spPr>
        <p:txBody>
          <a:bodyPr>
            <a:noAutofit/>
          </a:bodyPr>
          <a:lstStyle/>
          <a:p>
            <a:r>
              <a:rPr lang="fr-FR" sz="3200" b="1" dirty="0">
                <a:latin typeface="Calibri" panose="020F0502020204030204" pitchFamily="34" charset="0"/>
                <a:cs typeface="Calibri" panose="020F0502020204030204" pitchFamily="34" charset="0"/>
              </a:rPr>
              <a:t>Produit 1: </a:t>
            </a:r>
            <a:r>
              <a:rPr lang="fr-FR" sz="3200" dirty="0">
                <a:latin typeface="Calibri" panose="020F0502020204030204" pitchFamily="34" charset="0"/>
                <a:cs typeface="Calibri" panose="020F0502020204030204" pitchFamily="34" charset="0"/>
              </a:rPr>
              <a:t>Les moyens de subsistance des communautés sont améliorés grâce à des actions de relèvement, y compris la production rapide de revenus et des activités de main-d'œuvre à haute intensité pour les femmes et les jeunes à risque.</a:t>
            </a:r>
            <a:br>
              <a:rPr lang="fr-FR" sz="3200" dirty="0">
                <a:latin typeface="Calibri" panose="020F0502020204030204" pitchFamily="34" charset="0"/>
                <a:cs typeface="Calibri" panose="020F0502020204030204" pitchFamily="34" charset="0"/>
              </a:rPr>
            </a:br>
            <a:r>
              <a:rPr lang="fr-FR" sz="3200" dirty="0">
                <a:latin typeface="Calibri" panose="020F0502020204030204" pitchFamily="34" charset="0"/>
                <a:cs typeface="Calibri" panose="020F0502020204030204" pitchFamily="34" charset="0"/>
              </a:rPr>
              <a:t/>
            </a:r>
            <a:br>
              <a:rPr lang="fr-FR" sz="3200" dirty="0">
                <a:latin typeface="Calibri" panose="020F0502020204030204" pitchFamily="34" charset="0"/>
                <a:cs typeface="Calibri" panose="020F0502020204030204" pitchFamily="34" charset="0"/>
              </a:rPr>
            </a:br>
            <a:r>
              <a:rPr lang="fr-FR" sz="3200" b="1" dirty="0">
                <a:latin typeface="Calibri" panose="020F0502020204030204" pitchFamily="34" charset="0"/>
                <a:cs typeface="Calibri" panose="020F0502020204030204" pitchFamily="34" charset="0"/>
              </a:rPr>
              <a:t>Produit 2: </a:t>
            </a:r>
            <a:r>
              <a:rPr lang="fr-FR" sz="3200" dirty="0">
                <a:latin typeface="Calibri" panose="020F0502020204030204" pitchFamily="34" charset="0"/>
                <a:cs typeface="Calibri" panose="020F0502020204030204" pitchFamily="34" charset="0"/>
              </a:rPr>
              <a:t>La cohésion sociale est consolidée par la promotion du dialogue intracommunautaire pour le renforcement de la coexistence pacifique des communautés.</a:t>
            </a:r>
            <a:endParaRPr lang="x-none" sz="3200" dirty="0">
              <a:latin typeface="Calibri" panose="020F0502020204030204" pitchFamily="34" charset="0"/>
              <a:cs typeface="Calibri" panose="020F0502020204030204" pitchFamily="34" charset="0"/>
            </a:endParaRPr>
          </a:p>
        </p:txBody>
      </p:sp>
      <p:sp>
        <p:nvSpPr>
          <p:cNvPr id="4" name="Espace réservé du numéro de diapositive 3">
            <a:extLst>
              <a:ext uri="{FF2B5EF4-FFF2-40B4-BE49-F238E27FC236}">
                <a16:creationId xmlns:a16="http://schemas.microsoft.com/office/drawing/2014/main" xmlns="" id="{30DD31D9-B503-4F39-9847-801D7CF035BF}"/>
              </a:ext>
            </a:extLst>
          </p:cNvPr>
          <p:cNvSpPr>
            <a:spLocks noGrp="1"/>
          </p:cNvSpPr>
          <p:nvPr>
            <p:ph type="sldNum" sz="quarter" idx="12"/>
          </p:nvPr>
        </p:nvSpPr>
        <p:spPr/>
        <p:txBody>
          <a:bodyPr/>
          <a:lstStyle/>
          <a:p>
            <a:fld id="{F0667B14-5BB0-4E6E-908C-537B2CCDB918}" type="slidenum">
              <a:rPr kumimoji="1" lang="ja-JP" altLang="en-US" smtClean="0"/>
              <a:t>5</a:t>
            </a:fld>
            <a:endParaRPr kumimoji="1" lang="ja-JP" altLang="en-US" dirty="0"/>
          </a:p>
        </p:txBody>
      </p:sp>
    </p:spTree>
    <p:extLst>
      <p:ext uri="{BB962C8B-B14F-4D97-AF65-F5344CB8AC3E}">
        <p14:creationId xmlns:p14="http://schemas.microsoft.com/office/powerpoint/2010/main" val="933101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CD7E222-00CF-46A9-80FB-B4CC442D22AA}"/>
              </a:ext>
            </a:extLst>
          </p:cNvPr>
          <p:cNvSpPr>
            <a:spLocks noGrp="1"/>
          </p:cNvSpPr>
          <p:nvPr>
            <p:ph type="title"/>
          </p:nvPr>
        </p:nvSpPr>
        <p:spPr>
          <a:xfrm>
            <a:off x="609598" y="65750"/>
            <a:ext cx="6347713" cy="585760"/>
          </a:xfrm>
        </p:spPr>
        <p:txBody>
          <a:bodyPr>
            <a:normAutofit fontScale="90000"/>
          </a:bodyPr>
          <a:lstStyle/>
          <a:p>
            <a:pPr algn="ctr"/>
            <a:r>
              <a:rPr lang="fr-FR" b="1" dirty="0">
                <a:solidFill>
                  <a:schemeClr val="tx1"/>
                </a:solidFill>
                <a:latin typeface="Calibri" panose="020F0502020204030204" pitchFamily="34" charset="0"/>
                <a:cs typeface="Calibri" panose="020F0502020204030204" pitchFamily="34" charset="0"/>
              </a:rPr>
              <a:t>BUDGET PAR PRODUIT</a:t>
            </a:r>
            <a:endParaRPr lang="x-none" b="1" dirty="0">
              <a:solidFill>
                <a:schemeClr val="tx1"/>
              </a:solidFill>
              <a:latin typeface="Calibri" panose="020F0502020204030204" pitchFamily="34" charset="0"/>
              <a:cs typeface="Calibri" panose="020F0502020204030204" pitchFamily="34" charset="0"/>
            </a:endParaRPr>
          </a:p>
        </p:txBody>
      </p:sp>
      <p:sp>
        <p:nvSpPr>
          <p:cNvPr id="4" name="Espace réservé du numéro de diapositive 3">
            <a:extLst>
              <a:ext uri="{FF2B5EF4-FFF2-40B4-BE49-F238E27FC236}">
                <a16:creationId xmlns:a16="http://schemas.microsoft.com/office/drawing/2014/main" xmlns="" id="{34BAD32B-FAFD-4A2B-9C37-A7D10D9C9009}"/>
              </a:ext>
            </a:extLst>
          </p:cNvPr>
          <p:cNvSpPr>
            <a:spLocks noGrp="1"/>
          </p:cNvSpPr>
          <p:nvPr>
            <p:ph type="sldNum" sz="quarter" idx="12"/>
          </p:nvPr>
        </p:nvSpPr>
        <p:spPr/>
        <p:txBody>
          <a:bodyPr/>
          <a:lstStyle/>
          <a:p>
            <a:fld id="{F0667B14-5BB0-4E6E-908C-537B2CCDB918}" type="slidenum">
              <a:rPr kumimoji="1" lang="ja-JP" altLang="en-US" smtClean="0"/>
              <a:t>6</a:t>
            </a:fld>
            <a:endParaRPr kumimoji="1" lang="ja-JP" altLang="en-US"/>
          </a:p>
        </p:txBody>
      </p:sp>
      <p:graphicFrame>
        <p:nvGraphicFramePr>
          <p:cNvPr id="5" name="Tableau 4">
            <a:extLst>
              <a:ext uri="{FF2B5EF4-FFF2-40B4-BE49-F238E27FC236}">
                <a16:creationId xmlns:a16="http://schemas.microsoft.com/office/drawing/2014/main" xmlns="" id="{DD5B7AD7-3BED-4F95-8158-4C3E118E81A5}"/>
              </a:ext>
            </a:extLst>
          </p:cNvPr>
          <p:cNvGraphicFramePr>
            <a:graphicFrameLocks noGrp="1"/>
          </p:cNvGraphicFramePr>
          <p:nvPr>
            <p:extLst>
              <p:ext uri="{D42A27DB-BD31-4B8C-83A1-F6EECF244321}">
                <p14:modId xmlns:p14="http://schemas.microsoft.com/office/powerpoint/2010/main" val="2250678800"/>
              </p:ext>
            </p:extLst>
          </p:nvPr>
        </p:nvGraphicFramePr>
        <p:xfrm>
          <a:off x="97155" y="651511"/>
          <a:ext cx="8995409" cy="6140740"/>
        </p:xfrm>
        <a:graphic>
          <a:graphicData uri="http://schemas.openxmlformats.org/drawingml/2006/table">
            <a:tbl>
              <a:tblPr firstRow="1" firstCol="1" bandRow="1"/>
              <a:tblGrid>
                <a:gridCol w="3067559">
                  <a:extLst>
                    <a:ext uri="{9D8B030D-6E8A-4147-A177-3AD203B41FA5}">
                      <a16:colId xmlns:a16="http://schemas.microsoft.com/office/drawing/2014/main" xmlns="" val="341891226"/>
                    </a:ext>
                  </a:extLst>
                </a:gridCol>
                <a:gridCol w="2127376">
                  <a:extLst>
                    <a:ext uri="{9D8B030D-6E8A-4147-A177-3AD203B41FA5}">
                      <a16:colId xmlns:a16="http://schemas.microsoft.com/office/drawing/2014/main" xmlns="" val="4281514419"/>
                    </a:ext>
                  </a:extLst>
                </a:gridCol>
                <a:gridCol w="1034415">
                  <a:extLst>
                    <a:ext uri="{9D8B030D-6E8A-4147-A177-3AD203B41FA5}">
                      <a16:colId xmlns:a16="http://schemas.microsoft.com/office/drawing/2014/main" xmlns="" val="3703463729"/>
                    </a:ext>
                  </a:extLst>
                </a:gridCol>
                <a:gridCol w="2766059">
                  <a:extLst>
                    <a:ext uri="{9D8B030D-6E8A-4147-A177-3AD203B41FA5}">
                      <a16:colId xmlns:a16="http://schemas.microsoft.com/office/drawing/2014/main" xmlns="" val="614164407"/>
                    </a:ext>
                  </a:extLst>
                </a:gridCol>
              </a:tblGrid>
              <a:tr h="673354">
                <a:tc gridSpan="2">
                  <a:txBody>
                    <a:bodyPr/>
                    <a:lstStyle/>
                    <a:p>
                      <a:pPr algn="ctr">
                        <a:lnSpc>
                          <a:spcPct val="107000"/>
                        </a:lnSpc>
                        <a:spcAft>
                          <a:spcPts val="0"/>
                        </a:spcAft>
                      </a:pPr>
                      <a:r>
                        <a:rPr lang="fr-FR" sz="2000" b="1" dirty="0">
                          <a:effectLst/>
                          <a:latin typeface="Calibri" panose="020F0502020204030204" pitchFamily="34" charset="0"/>
                          <a:ea typeface="Calibri" panose="020F0502020204030204" pitchFamily="34" charset="0"/>
                          <a:cs typeface="Calibri" panose="020F0502020204030204" pitchFamily="34" charset="0"/>
                        </a:rPr>
                        <a:t>Produits</a:t>
                      </a:r>
                      <a:endParaRPr lang="x-none"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x-none"/>
                    </a:p>
                  </a:txBody>
                  <a:tcPr/>
                </a:tc>
                <a:tc>
                  <a:txBody>
                    <a:bodyPr/>
                    <a:lstStyle/>
                    <a:p>
                      <a:pPr algn="ctr">
                        <a:lnSpc>
                          <a:spcPct val="107000"/>
                        </a:lnSpc>
                        <a:spcAft>
                          <a:spcPts val="0"/>
                        </a:spcAft>
                      </a:pPr>
                      <a:r>
                        <a:rPr lang="fr-FR" sz="2000" b="1">
                          <a:effectLst/>
                          <a:latin typeface="Calibri" panose="020F0502020204030204" pitchFamily="34" charset="0"/>
                          <a:ea typeface="Calibri" panose="020F0502020204030204" pitchFamily="34" charset="0"/>
                          <a:cs typeface="Calibri" panose="020F0502020204030204" pitchFamily="34" charset="0"/>
                        </a:rPr>
                        <a:t>Budget(USD)</a:t>
                      </a:r>
                      <a:endParaRPr lang="x-none"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fr-FR" sz="2000" b="1">
                          <a:effectLst/>
                          <a:latin typeface="Calibri" panose="020F0502020204030204" pitchFamily="34" charset="0"/>
                          <a:ea typeface="Calibri" panose="020F0502020204030204" pitchFamily="34" charset="0"/>
                          <a:cs typeface="Calibri" panose="020F0502020204030204" pitchFamily="34" charset="0"/>
                        </a:rPr>
                        <a:t>Activités</a:t>
                      </a:r>
                      <a:endParaRPr lang="x-none"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31352467"/>
                  </a:ext>
                </a:extLst>
              </a:tr>
              <a:tr h="2050633">
                <a:tc gridSpan="2">
                  <a:txBody>
                    <a:bodyPr/>
                    <a:lstStyle/>
                    <a:p>
                      <a:pPr>
                        <a:lnSpc>
                          <a:spcPct val="107000"/>
                        </a:lnSpc>
                        <a:spcAft>
                          <a:spcPts val="0"/>
                        </a:spcAft>
                      </a:pPr>
                      <a:r>
                        <a:rPr lang="fr-FR" sz="2000" b="1" i="1" u="sng" kern="1200">
                          <a:solidFill>
                            <a:srgbClr val="404040"/>
                          </a:solidFill>
                          <a:effectLst/>
                          <a:latin typeface="Calibri" panose="020F0502020204030204" pitchFamily="34" charset="0"/>
                          <a:ea typeface="+mn-ea"/>
                          <a:cs typeface="Calibri" panose="020F0502020204030204" pitchFamily="34" charset="0"/>
                        </a:rPr>
                        <a:t>P1 :</a:t>
                      </a:r>
                      <a:r>
                        <a:rPr lang="fr-FR" sz="2000" b="1" i="1" kern="1200">
                          <a:solidFill>
                            <a:srgbClr val="404040"/>
                          </a:solidFill>
                          <a:effectLst/>
                          <a:latin typeface="Calibri" panose="020F0502020204030204" pitchFamily="34" charset="0"/>
                          <a:ea typeface="+mn-ea"/>
                          <a:cs typeface="Calibri" panose="020F0502020204030204" pitchFamily="34" charset="0"/>
                        </a:rPr>
                        <a:t> </a:t>
                      </a:r>
                      <a:r>
                        <a:rPr lang="fr-FR" sz="2000" i="1" kern="1200">
                          <a:solidFill>
                            <a:srgbClr val="404040"/>
                          </a:solidFill>
                          <a:effectLst/>
                          <a:latin typeface="Calibri" panose="020F0502020204030204" pitchFamily="34" charset="0"/>
                          <a:ea typeface="+mn-ea"/>
                          <a:cs typeface="Calibri" panose="020F0502020204030204" pitchFamily="34" charset="0"/>
                        </a:rPr>
                        <a:t>Les moyens de subsistance des communautés sont améliorés grâce à des actions de relèvement, y compris la production rapide de revenus et des activités de main-d'œuvre à haute intensité pour les femmes et les jeunes à risque</a:t>
                      </a:r>
                      <a:endParaRPr lang="x-none"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x-none"/>
                    </a:p>
                  </a:txBody>
                  <a:tcPr/>
                </a:tc>
                <a:tc>
                  <a:txBody>
                    <a:bodyPr/>
                    <a:lstStyle/>
                    <a:p>
                      <a:pPr algn="r">
                        <a:lnSpc>
                          <a:spcPct val="107000"/>
                        </a:lnSpc>
                        <a:spcAft>
                          <a:spcPts val="0"/>
                        </a:spcAft>
                      </a:pPr>
                      <a:r>
                        <a:rPr lang="fr-FR" sz="2000" b="1">
                          <a:effectLst/>
                          <a:latin typeface="Calibri" panose="020F0502020204030204" pitchFamily="34" charset="0"/>
                          <a:ea typeface="Calibri" panose="020F0502020204030204" pitchFamily="34" charset="0"/>
                          <a:cs typeface="Calibri" panose="020F0502020204030204" pitchFamily="34" charset="0"/>
                        </a:rPr>
                        <a:t>265 454 </a:t>
                      </a:r>
                      <a:endParaRPr lang="x-none"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x-none" sz="2000" dirty="0">
                          <a:effectLst/>
                          <a:latin typeface="Calibri" panose="020F0502020204030204" pitchFamily="34" charset="0"/>
                          <a:ea typeface="Calibri" panose="020F0502020204030204" pitchFamily="34" charset="0"/>
                          <a:cs typeface="Calibri" panose="020F0502020204030204" pitchFamily="34" charset="0"/>
                        </a:rPr>
                        <a:t> </a:t>
                      </a:r>
                      <a:r>
                        <a:rPr lang="fr-FR" sz="2000" dirty="0">
                          <a:effectLst/>
                          <a:latin typeface="Calibri" panose="020F0502020204030204" pitchFamily="34" charset="0"/>
                          <a:ea typeface="Calibri" panose="020F0502020204030204" pitchFamily="34" charset="0"/>
                          <a:cs typeface="Calibri" panose="020F0502020204030204" pitchFamily="34" charset="0"/>
                        </a:rPr>
                        <a:t>Identification des besoins, création d’emplois rapides,  activités économiques jeunes à risque(H/F), suivi</a:t>
                      </a:r>
                      <a:endParaRPr lang="x-none"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72439948"/>
                  </a:ext>
                </a:extLst>
              </a:tr>
              <a:tr h="1412044">
                <a:tc gridSpan="2">
                  <a:txBody>
                    <a:bodyPr/>
                    <a:lstStyle/>
                    <a:p>
                      <a:pPr>
                        <a:lnSpc>
                          <a:spcPct val="107000"/>
                        </a:lnSpc>
                        <a:spcAft>
                          <a:spcPts val="0"/>
                        </a:spcAft>
                      </a:pPr>
                      <a:r>
                        <a:rPr lang="fr-FR" sz="2000" b="1" i="1" u="sng">
                          <a:effectLst/>
                          <a:latin typeface="Calibri" panose="020F0502020204030204" pitchFamily="34" charset="0"/>
                          <a:ea typeface="Calibri" panose="020F0502020204030204" pitchFamily="34" charset="0"/>
                          <a:cs typeface="Calibri" panose="020F0502020204030204" pitchFamily="34" charset="0"/>
                        </a:rPr>
                        <a:t>P2 :</a:t>
                      </a:r>
                      <a:r>
                        <a:rPr lang="fr-FR" sz="2000" b="1" i="1">
                          <a:effectLst/>
                          <a:latin typeface="Calibri" panose="020F0502020204030204" pitchFamily="34" charset="0"/>
                          <a:ea typeface="Calibri" panose="020F0502020204030204" pitchFamily="34" charset="0"/>
                          <a:cs typeface="Calibri" panose="020F0502020204030204" pitchFamily="34" charset="0"/>
                        </a:rPr>
                        <a:t> </a:t>
                      </a:r>
                      <a:r>
                        <a:rPr lang="x-none" sz="2000" i="1">
                          <a:effectLst/>
                          <a:latin typeface="Calibri" panose="020F0502020204030204" pitchFamily="34" charset="0"/>
                          <a:ea typeface="Calibri" panose="020F0502020204030204" pitchFamily="34" charset="0"/>
                          <a:cs typeface="Calibri" panose="020F0502020204030204" pitchFamily="34" charset="0"/>
                        </a:rPr>
                        <a:t>La cohésion sociale est consolidée par la promotion du dialogue intracommunautaire pour le renforcement de la coexistence pacifique des communautés.</a:t>
                      </a:r>
                      <a:endParaRPr lang="x-none"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x-none"/>
                    </a:p>
                  </a:txBody>
                  <a:tcPr/>
                </a:tc>
                <a:tc>
                  <a:txBody>
                    <a:bodyPr/>
                    <a:lstStyle/>
                    <a:p>
                      <a:pPr algn="r">
                        <a:lnSpc>
                          <a:spcPct val="107000"/>
                        </a:lnSpc>
                        <a:spcAft>
                          <a:spcPts val="0"/>
                        </a:spcAft>
                      </a:pPr>
                      <a:r>
                        <a:rPr lang="fr-FR" sz="2000" b="1">
                          <a:effectLst/>
                          <a:latin typeface="Calibri" panose="020F0502020204030204" pitchFamily="34" charset="0"/>
                          <a:ea typeface="Calibri" panose="020F0502020204030204" pitchFamily="34" charset="0"/>
                          <a:cs typeface="Calibri" panose="020F0502020204030204" pitchFamily="34" charset="0"/>
                        </a:rPr>
                        <a:t>144 595</a:t>
                      </a:r>
                      <a:endParaRPr lang="x-none"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x-none" sz="2000" dirty="0">
                          <a:effectLst/>
                          <a:latin typeface="Calibri" panose="020F0502020204030204" pitchFamily="34" charset="0"/>
                          <a:ea typeface="Calibri" panose="020F0502020204030204" pitchFamily="34" charset="0"/>
                          <a:cs typeface="Calibri" panose="020F0502020204030204" pitchFamily="34" charset="0"/>
                        </a:rPr>
                        <a:t> </a:t>
                      </a:r>
                      <a:r>
                        <a:rPr lang="fr-FR" sz="2000" dirty="0">
                          <a:effectLst/>
                          <a:latin typeface="Calibri" panose="020F0502020204030204" pitchFamily="34" charset="0"/>
                          <a:ea typeface="Calibri" panose="020F0502020204030204" pitchFamily="34" charset="0"/>
                          <a:cs typeface="Calibri" panose="020F0502020204030204" pitchFamily="34" charset="0"/>
                        </a:rPr>
                        <a:t>Renforcement du dialogue, restaurer l’autorité de l’Etat,  Formation, Suivi</a:t>
                      </a:r>
                      <a:endParaRPr lang="x-none"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99185782"/>
                  </a:ext>
                </a:extLst>
              </a:tr>
              <a:tr h="443785">
                <a:tc rowSpan="3">
                  <a:txBody>
                    <a:bodyPr/>
                    <a:lstStyle/>
                    <a:p>
                      <a:pPr>
                        <a:lnSpc>
                          <a:spcPct val="107000"/>
                        </a:lnSpc>
                        <a:spcAft>
                          <a:spcPts val="0"/>
                        </a:spcAft>
                      </a:pPr>
                      <a:r>
                        <a:rPr lang="fr-FR" sz="2000" i="1" dirty="0">
                          <a:effectLst/>
                          <a:latin typeface="Calibri" panose="020F0502020204030204" pitchFamily="34" charset="0"/>
                          <a:ea typeface="Calibri" panose="020F0502020204030204" pitchFamily="34" charset="0"/>
                          <a:cs typeface="Calibri" panose="020F0502020204030204" pitchFamily="34" charset="0"/>
                        </a:rPr>
                        <a:t>Coordination et Gestion du Projet </a:t>
                      </a:r>
                      <a:endParaRPr lang="x-none"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2000">
                          <a:effectLst/>
                          <a:latin typeface="Calibri" panose="020F0502020204030204" pitchFamily="34" charset="0"/>
                          <a:ea typeface="Calibri" panose="020F0502020204030204" pitchFamily="34" charset="0"/>
                          <a:cs typeface="Calibri" panose="020F0502020204030204" pitchFamily="34" charset="0"/>
                        </a:rPr>
                        <a:t>Evaluation externe </a:t>
                      </a:r>
                      <a:endParaRPr lang="x-none"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fr-FR" sz="2000" b="1">
                          <a:effectLst/>
                          <a:latin typeface="Calibri" panose="020F0502020204030204" pitchFamily="34" charset="0"/>
                          <a:ea typeface="Calibri" panose="020F0502020204030204" pitchFamily="34" charset="0"/>
                          <a:cs typeface="Calibri" panose="020F0502020204030204" pitchFamily="34" charset="0"/>
                        </a:rPr>
                        <a:t>30 000</a:t>
                      </a:r>
                      <a:endParaRPr lang="x-none"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x-none" sz="2000" dirty="0">
                          <a:effectLst/>
                          <a:latin typeface="Calibri" panose="020F0502020204030204" pitchFamily="34" charset="0"/>
                          <a:ea typeface="Calibri" panose="020F0502020204030204" pitchFamily="34" charset="0"/>
                          <a:cs typeface="Calibri" panose="020F0502020204030204" pitchFamily="34" charset="0"/>
                        </a:rPr>
                        <a:t> </a:t>
                      </a:r>
                      <a:r>
                        <a:rPr lang="fr-FR" sz="2000" dirty="0">
                          <a:effectLst/>
                          <a:latin typeface="Calibri" panose="020F0502020204030204" pitchFamily="34" charset="0"/>
                          <a:ea typeface="Calibri" panose="020F0502020204030204" pitchFamily="34" charset="0"/>
                          <a:cs typeface="Calibri" panose="020F0502020204030204" pitchFamily="34" charset="0"/>
                        </a:rPr>
                        <a:t>Evaluation finale</a:t>
                      </a:r>
                      <a:endParaRPr lang="x-none"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1598392"/>
                  </a:ext>
                </a:extLst>
              </a:tr>
              <a:tr h="673354">
                <a:tc vMerge="1">
                  <a:txBody>
                    <a:bodyPr/>
                    <a:lstStyle/>
                    <a:p>
                      <a:endParaRPr lang="x-none"/>
                    </a:p>
                  </a:txBody>
                  <a:tcPr/>
                </a:tc>
                <a:tc>
                  <a:txBody>
                    <a:bodyPr/>
                    <a:lstStyle/>
                    <a:p>
                      <a:pPr>
                        <a:lnSpc>
                          <a:spcPct val="107000"/>
                        </a:lnSpc>
                        <a:spcAft>
                          <a:spcPts val="0"/>
                        </a:spcAft>
                      </a:pPr>
                      <a:r>
                        <a:rPr lang="fr-FR" sz="2000">
                          <a:effectLst/>
                          <a:latin typeface="Calibri" panose="020F0502020204030204" pitchFamily="34" charset="0"/>
                          <a:ea typeface="Calibri" panose="020F0502020204030204" pitchFamily="34" charset="0"/>
                          <a:cs typeface="Calibri" panose="020F0502020204030204" pitchFamily="34" charset="0"/>
                        </a:rPr>
                        <a:t>Coût direct</a:t>
                      </a:r>
                      <a:endParaRPr lang="x-none"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fr-FR" sz="2000" b="1">
                          <a:effectLst/>
                          <a:latin typeface="Calibri" panose="020F0502020204030204" pitchFamily="34" charset="0"/>
                          <a:ea typeface="Calibri" panose="020F0502020204030204" pitchFamily="34" charset="0"/>
                          <a:cs typeface="Calibri" panose="020F0502020204030204" pitchFamily="34" charset="0"/>
                        </a:rPr>
                        <a:t>60 000</a:t>
                      </a:r>
                      <a:endParaRPr lang="x-none"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x-none" sz="2000" dirty="0">
                          <a:effectLst/>
                          <a:latin typeface="Calibri" panose="020F0502020204030204" pitchFamily="34" charset="0"/>
                          <a:ea typeface="Calibri" panose="020F0502020204030204" pitchFamily="34" charset="0"/>
                          <a:cs typeface="Calibri" panose="020F0502020204030204" pitchFamily="34" charset="0"/>
                        </a:rPr>
                        <a:t> </a:t>
                      </a:r>
                      <a:r>
                        <a:rPr lang="fr-FR" sz="2000" dirty="0">
                          <a:effectLst/>
                          <a:latin typeface="Calibri" panose="020F0502020204030204" pitchFamily="34" charset="0"/>
                          <a:ea typeface="Calibri" panose="020F0502020204030204" pitchFamily="34" charset="0"/>
                          <a:cs typeface="Calibri" panose="020F0502020204030204" pitchFamily="34" charset="0"/>
                        </a:rPr>
                        <a:t>Equipement, fonctionnement, salaires</a:t>
                      </a:r>
                      <a:endParaRPr lang="x-none"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95249680"/>
                  </a:ext>
                </a:extLst>
              </a:tr>
              <a:tr h="443785">
                <a:tc vMerge="1">
                  <a:txBody>
                    <a:bodyPr/>
                    <a:lstStyle/>
                    <a:p>
                      <a:endParaRPr lang="x-none"/>
                    </a:p>
                  </a:txBody>
                  <a:tcPr/>
                </a:tc>
                <a:tc>
                  <a:txBody>
                    <a:bodyPr/>
                    <a:lstStyle/>
                    <a:p>
                      <a:pPr>
                        <a:lnSpc>
                          <a:spcPct val="107000"/>
                        </a:lnSpc>
                        <a:spcAft>
                          <a:spcPts val="0"/>
                        </a:spcAft>
                      </a:pPr>
                      <a:r>
                        <a:rPr lang="fr-FR" sz="2000">
                          <a:effectLst/>
                          <a:latin typeface="Calibri" panose="020F0502020204030204" pitchFamily="34" charset="0"/>
                          <a:ea typeface="Calibri" panose="020F0502020204030204" pitchFamily="34" charset="0"/>
                          <a:cs typeface="Calibri" panose="020F0502020204030204" pitchFamily="34" charset="0"/>
                        </a:rPr>
                        <a:t>Frais de gestion </a:t>
                      </a:r>
                      <a:endParaRPr lang="x-none"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07000"/>
                        </a:lnSpc>
                        <a:spcAft>
                          <a:spcPts val="0"/>
                        </a:spcAft>
                      </a:pPr>
                      <a:r>
                        <a:rPr lang="fr-FR" sz="2000" b="1">
                          <a:effectLst/>
                          <a:latin typeface="Calibri" panose="020F0502020204030204" pitchFamily="34" charset="0"/>
                          <a:ea typeface="Calibri" panose="020F0502020204030204" pitchFamily="34" charset="0"/>
                          <a:cs typeface="Calibri" panose="020F0502020204030204" pitchFamily="34" charset="0"/>
                        </a:rPr>
                        <a:t>45 405</a:t>
                      </a:r>
                      <a:endParaRPr lang="x-none" sz="20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x-none" sz="2000" dirty="0">
                          <a:effectLst/>
                          <a:latin typeface="Calibri" panose="020F0502020204030204" pitchFamily="34" charset="0"/>
                          <a:ea typeface="Calibri" panose="020F0502020204030204" pitchFamily="34" charset="0"/>
                          <a:cs typeface="Calibri" panose="020F0502020204030204" pitchFamily="34" charset="0"/>
                        </a:rPr>
                        <a:t> </a:t>
                      </a:r>
                      <a:endParaRPr lang="x-none"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21993930"/>
                  </a:ext>
                </a:extLst>
              </a:tr>
              <a:tr h="443785">
                <a:tc gridSpan="2">
                  <a:txBody>
                    <a:bodyPr/>
                    <a:lstStyle/>
                    <a:p>
                      <a:pPr>
                        <a:lnSpc>
                          <a:spcPct val="107000"/>
                        </a:lnSpc>
                        <a:spcAft>
                          <a:spcPts val="0"/>
                        </a:spcAft>
                      </a:pPr>
                      <a:r>
                        <a:rPr lang="fr-FR"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Total </a:t>
                      </a:r>
                      <a:endParaRPr lang="x-none"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hMerge="1">
                  <a:txBody>
                    <a:bodyPr/>
                    <a:lstStyle/>
                    <a:p>
                      <a:endParaRPr lang="x-none"/>
                    </a:p>
                  </a:txBody>
                  <a:tcPr/>
                </a:tc>
                <a:tc>
                  <a:txBody>
                    <a:bodyPr/>
                    <a:lstStyle/>
                    <a:p>
                      <a:pPr algn="r">
                        <a:lnSpc>
                          <a:spcPct val="107000"/>
                        </a:lnSpc>
                        <a:spcAft>
                          <a:spcPts val="0"/>
                        </a:spcAft>
                      </a:pPr>
                      <a:r>
                        <a:rPr lang="fr-FR"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545 454</a:t>
                      </a:r>
                      <a:endParaRPr lang="x-none"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nSpc>
                          <a:spcPct val="107000"/>
                        </a:lnSpc>
                        <a:spcAft>
                          <a:spcPts val="0"/>
                        </a:spcAft>
                      </a:pPr>
                      <a:r>
                        <a:rPr lang="x-none" sz="2000" dirty="0">
                          <a:effectLst/>
                          <a:latin typeface="Calibri" panose="020F0502020204030204" pitchFamily="34" charset="0"/>
                          <a:ea typeface="Calibri" panose="020F0502020204030204" pitchFamily="34" charset="0"/>
                          <a:cs typeface="Calibri" panose="020F0502020204030204" pitchFamily="34" charset="0"/>
                        </a:rPr>
                        <a:t> </a:t>
                      </a:r>
                      <a:endParaRPr lang="x-none"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xmlns="" val="3962541142"/>
                  </a:ext>
                </a:extLst>
              </a:tr>
            </a:tbl>
          </a:graphicData>
        </a:graphic>
      </p:graphicFrame>
    </p:spTree>
    <p:extLst>
      <p:ext uri="{BB962C8B-B14F-4D97-AF65-F5344CB8AC3E}">
        <p14:creationId xmlns:p14="http://schemas.microsoft.com/office/powerpoint/2010/main" val="1376734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55B6E8E-5F2A-4A41-9FCE-FC18FF1F43FC}"/>
              </a:ext>
            </a:extLst>
          </p:cNvPr>
          <p:cNvSpPr>
            <a:spLocks noGrp="1"/>
          </p:cNvSpPr>
          <p:nvPr>
            <p:ph type="title"/>
          </p:nvPr>
        </p:nvSpPr>
        <p:spPr>
          <a:xfrm>
            <a:off x="609599" y="1"/>
            <a:ext cx="6347713" cy="731520"/>
          </a:xfrm>
        </p:spPr>
        <p:txBody>
          <a:bodyPr>
            <a:normAutofit/>
          </a:bodyPr>
          <a:lstStyle/>
          <a:p>
            <a:pPr algn="ctr"/>
            <a:r>
              <a:rPr lang="fr-FR" sz="4000" b="1" cap="all" dirty="0">
                <a:solidFill>
                  <a:schemeClr val="tx1"/>
                </a:solidFill>
                <a:latin typeface="Calibri" panose="020F0502020204030204" pitchFamily="34" charset="0"/>
                <a:cs typeface="Calibri" panose="020F0502020204030204" pitchFamily="34" charset="0"/>
              </a:rPr>
              <a:t>Partenariat </a:t>
            </a:r>
            <a:endParaRPr lang="x-none" sz="4000" b="1" cap="all" dirty="0">
              <a:solidFill>
                <a:schemeClr val="tx1"/>
              </a:solidFill>
              <a:latin typeface="Calibri" panose="020F0502020204030204" pitchFamily="34" charset="0"/>
              <a:cs typeface="Calibri" panose="020F0502020204030204" pitchFamily="34" charset="0"/>
            </a:endParaRPr>
          </a:p>
        </p:txBody>
      </p:sp>
      <p:sp>
        <p:nvSpPr>
          <p:cNvPr id="3" name="Espace réservé du contenu 2">
            <a:extLst>
              <a:ext uri="{FF2B5EF4-FFF2-40B4-BE49-F238E27FC236}">
                <a16:creationId xmlns:a16="http://schemas.microsoft.com/office/drawing/2014/main" xmlns="" id="{50E1CAC7-5E3C-4274-A7B1-43632D85C09C}"/>
              </a:ext>
            </a:extLst>
          </p:cNvPr>
          <p:cNvSpPr>
            <a:spLocks noGrp="1"/>
          </p:cNvSpPr>
          <p:nvPr>
            <p:ph idx="1"/>
          </p:nvPr>
        </p:nvSpPr>
        <p:spPr>
          <a:xfrm>
            <a:off x="0" y="622935"/>
            <a:ext cx="9126855" cy="6166486"/>
          </a:xfrm>
        </p:spPr>
        <p:txBody>
          <a:bodyPr>
            <a:noAutofit/>
          </a:bodyPr>
          <a:lstStyle/>
          <a:p>
            <a:endParaRPr lang="fr-FR" sz="2400" b="1" dirty="0">
              <a:latin typeface="Calibri" panose="020F0502020204030204" pitchFamily="34" charset="0"/>
              <a:cs typeface="Calibri" panose="020F0502020204030204" pitchFamily="34" charset="0"/>
            </a:endParaRPr>
          </a:p>
          <a:p>
            <a:r>
              <a:rPr lang="fr-FR" sz="2400" b="1" dirty="0">
                <a:latin typeface="Calibri" panose="020F0502020204030204" pitchFamily="34" charset="0"/>
                <a:cs typeface="Calibri" panose="020F0502020204030204" pitchFamily="34" charset="0"/>
              </a:rPr>
              <a:t>Un comité technique de d’orientation et de suivi composé de:</a:t>
            </a:r>
          </a:p>
          <a:p>
            <a:r>
              <a:rPr lang="fr-FR" sz="2400" b="1" dirty="0">
                <a:latin typeface="Calibri" panose="020F0502020204030204" pitchFamily="34" charset="0"/>
                <a:cs typeface="Calibri" panose="020F0502020204030204" pitchFamily="34" charset="0"/>
              </a:rPr>
              <a:t>Agence d’exécution directe</a:t>
            </a:r>
            <a:r>
              <a:rPr lang="fr-FR" sz="2400" dirty="0">
                <a:latin typeface="Calibri" panose="020F0502020204030204" pitchFamily="34" charset="0"/>
                <a:cs typeface="Calibri" panose="020F0502020204030204" pitchFamily="34" charset="0"/>
              </a:rPr>
              <a:t>: PNUD</a:t>
            </a:r>
          </a:p>
          <a:p>
            <a:r>
              <a:rPr lang="fr-FR" sz="2400" b="1" dirty="0">
                <a:latin typeface="Calibri" panose="020F0502020204030204" pitchFamily="34" charset="0"/>
                <a:cs typeface="Calibri" panose="020F0502020204030204" pitchFamily="34" charset="0"/>
              </a:rPr>
              <a:t>Gouvernement</a:t>
            </a:r>
            <a:r>
              <a:rPr lang="fr-FR" sz="2400" dirty="0">
                <a:latin typeface="Calibri" panose="020F0502020204030204" pitchFamily="34" charset="0"/>
                <a:cs typeface="Calibri" panose="020F0502020204030204" pitchFamily="34" charset="0"/>
              </a:rPr>
              <a:t>: Haut-commissariat à la réinsertion des ex-combattants, Ministère de l’Action Sociale et des Affaires humanitaires, Ministère de la Défense, Ministère de l’Intérieur et de la Décentralisation, Préfets, autorités locales, Comités locaux de dialogue, Ministère en charge de la promotion de la femme, Conseil National de Dialogue, Ministère de </a:t>
            </a:r>
            <a:r>
              <a:rPr lang="fr-FR" sz="2400">
                <a:latin typeface="Calibri" panose="020F0502020204030204" pitchFamily="34" charset="0"/>
                <a:cs typeface="Calibri" panose="020F0502020204030204" pitchFamily="34" charset="0"/>
              </a:rPr>
              <a:t>l’Economie Forestière</a:t>
            </a:r>
            <a:endParaRPr lang="fr-FR" sz="2400" dirty="0">
              <a:latin typeface="Calibri" panose="020F0502020204030204" pitchFamily="34" charset="0"/>
              <a:cs typeface="Calibri" panose="020F0502020204030204" pitchFamily="34" charset="0"/>
            </a:endParaRPr>
          </a:p>
          <a:p>
            <a:r>
              <a:rPr lang="fr-FR" sz="2400" b="1" dirty="0">
                <a:latin typeface="Calibri" panose="020F0502020204030204" pitchFamily="34" charset="0"/>
                <a:cs typeface="Calibri" panose="020F0502020204030204" pitchFamily="34" charset="0"/>
              </a:rPr>
              <a:t>SNU/ PTF: </a:t>
            </a:r>
            <a:r>
              <a:rPr lang="fr-FR" sz="2400" dirty="0">
                <a:latin typeface="Calibri" panose="020F0502020204030204" pitchFamily="34" charset="0"/>
                <a:cs typeface="Calibri" panose="020F0502020204030204" pitchFamily="34" charset="0"/>
              </a:rPr>
              <a:t>FAO, PAM, UNHCR, UNFPA, Agence Japonaise de coopération Internationale(JICA) et Ambassade du Japon au Congo(en RDC)</a:t>
            </a:r>
          </a:p>
          <a:p>
            <a:r>
              <a:rPr lang="fr-FR" sz="2400" b="1" dirty="0">
                <a:latin typeface="Calibri" panose="020F0502020204030204" pitchFamily="34" charset="0"/>
                <a:cs typeface="Calibri" panose="020F0502020204030204" pitchFamily="34" charset="0"/>
              </a:rPr>
              <a:t>OSCs</a:t>
            </a:r>
            <a:r>
              <a:rPr lang="fr-FR" sz="2400" dirty="0">
                <a:latin typeface="Calibri" panose="020F0502020204030204" pitchFamily="34" charset="0"/>
                <a:cs typeface="Calibri" panose="020F0502020204030204" pitchFamily="34" charset="0"/>
              </a:rPr>
              <a:t>: Organisations des jeunes/femmes, confessions religieuses, Institutions de Microfinance</a:t>
            </a:r>
            <a:endParaRPr lang="x-none" sz="2400" dirty="0">
              <a:latin typeface="Calibri" panose="020F0502020204030204" pitchFamily="34" charset="0"/>
              <a:cs typeface="Calibri" panose="020F0502020204030204" pitchFamily="34" charset="0"/>
            </a:endParaRPr>
          </a:p>
        </p:txBody>
      </p:sp>
      <p:sp>
        <p:nvSpPr>
          <p:cNvPr id="4" name="Espace réservé du numéro de diapositive 3">
            <a:extLst>
              <a:ext uri="{FF2B5EF4-FFF2-40B4-BE49-F238E27FC236}">
                <a16:creationId xmlns:a16="http://schemas.microsoft.com/office/drawing/2014/main" xmlns="" id="{964F85F2-330A-4558-86EE-49AEC00DAD20}"/>
              </a:ext>
            </a:extLst>
          </p:cNvPr>
          <p:cNvSpPr>
            <a:spLocks noGrp="1"/>
          </p:cNvSpPr>
          <p:nvPr>
            <p:ph type="sldNum" sz="quarter" idx="12"/>
          </p:nvPr>
        </p:nvSpPr>
        <p:spPr/>
        <p:txBody>
          <a:bodyPr/>
          <a:lstStyle/>
          <a:p>
            <a:fld id="{F0667B14-5BB0-4E6E-908C-537B2CCDB918}" type="slidenum">
              <a:rPr kumimoji="1" lang="ja-JP" altLang="en-US" smtClean="0"/>
              <a:t>7</a:t>
            </a:fld>
            <a:endParaRPr kumimoji="1" lang="ja-JP" altLang="en-US"/>
          </a:p>
        </p:txBody>
      </p:sp>
    </p:spTree>
    <p:extLst>
      <p:ext uri="{BB962C8B-B14F-4D97-AF65-F5344CB8AC3E}">
        <p14:creationId xmlns:p14="http://schemas.microsoft.com/office/powerpoint/2010/main" val="4041455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784E32F-7839-40C6-9F67-A472C9FCACF3}"/>
              </a:ext>
            </a:extLst>
          </p:cNvPr>
          <p:cNvSpPr>
            <a:spLocks noGrp="1"/>
          </p:cNvSpPr>
          <p:nvPr>
            <p:ph type="title"/>
          </p:nvPr>
        </p:nvSpPr>
        <p:spPr>
          <a:xfrm>
            <a:off x="472439" y="0"/>
            <a:ext cx="7900036" cy="561975"/>
          </a:xfrm>
        </p:spPr>
        <p:txBody>
          <a:bodyPr>
            <a:normAutofit fontScale="90000"/>
          </a:bodyPr>
          <a:lstStyle/>
          <a:p>
            <a:pPr algn="ctr"/>
            <a:r>
              <a:rPr lang="fr-FR" b="1" dirty="0">
                <a:solidFill>
                  <a:schemeClr val="tx1"/>
                </a:solidFill>
                <a:latin typeface="Calibri" panose="020F0502020204030204" pitchFamily="34" charset="0"/>
                <a:cs typeface="Calibri" panose="020F0502020204030204" pitchFamily="34" charset="0"/>
              </a:rPr>
              <a:t>RÔLES DES PARTENAIRES </a:t>
            </a:r>
            <a:endParaRPr lang="x-none" b="1" dirty="0">
              <a:solidFill>
                <a:schemeClr val="tx1"/>
              </a:solidFill>
              <a:latin typeface="Calibri" panose="020F0502020204030204" pitchFamily="34" charset="0"/>
              <a:cs typeface="Calibri" panose="020F0502020204030204" pitchFamily="34" charset="0"/>
            </a:endParaRPr>
          </a:p>
        </p:txBody>
      </p:sp>
      <p:sp>
        <p:nvSpPr>
          <p:cNvPr id="3" name="Espace réservé du contenu 2">
            <a:extLst>
              <a:ext uri="{FF2B5EF4-FFF2-40B4-BE49-F238E27FC236}">
                <a16:creationId xmlns:a16="http://schemas.microsoft.com/office/drawing/2014/main" xmlns="" id="{E14007CE-B78F-4F60-934A-6B3F3597B5A7}"/>
              </a:ext>
            </a:extLst>
          </p:cNvPr>
          <p:cNvSpPr>
            <a:spLocks noGrp="1"/>
          </p:cNvSpPr>
          <p:nvPr>
            <p:ph idx="1"/>
          </p:nvPr>
        </p:nvSpPr>
        <p:spPr>
          <a:xfrm>
            <a:off x="102870" y="561976"/>
            <a:ext cx="9041130" cy="6296024"/>
          </a:xfrm>
        </p:spPr>
        <p:txBody>
          <a:bodyPr>
            <a:noAutofit/>
          </a:bodyPr>
          <a:lstStyle/>
          <a:p>
            <a:r>
              <a:rPr lang="fr-FR" sz="2800" dirty="0">
                <a:latin typeface="Calibri" panose="020F0502020204030204" pitchFamily="34" charset="0"/>
                <a:cs typeface="Calibri" panose="020F0502020204030204" pitchFamily="34" charset="0"/>
              </a:rPr>
              <a:t>Implication dans l’Identification des cibles et des activités avec les bénéficiaires en prenant en compte la pandémie du COVID-19</a:t>
            </a:r>
          </a:p>
          <a:p>
            <a:r>
              <a:rPr lang="fr-FR" sz="2800" dirty="0">
                <a:latin typeface="Calibri" panose="020F0502020204030204" pitchFamily="34" charset="0"/>
                <a:cs typeface="Calibri" panose="020F0502020204030204" pitchFamily="34" charset="0"/>
              </a:rPr>
              <a:t>Efforts de Renforcement des activités de cohésion sociales et de relèvement</a:t>
            </a:r>
          </a:p>
          <a:p>
            <a:r>
              <a:rPr lang="fr-FR" sz="2800" dirty="0">
                <a:latin typeface="Calibri" panose="020F0502020204030204" pitchFamily="34" charset="0"/>
                <a:cs typeface="Calibri" panose="020F0502020204030204" pitchFamily="34" charset="0"/>
              </a:rPr>
              <a:t>Signature de lettre d’accord et démarrage des activités </a:t>
            </a:r>
          </a:p>
          <a:p>
            <a:r>
              <a:rPr lang="fr-FR" sz="2800" dirty="0">
                <a:latin typeface="Calibri" panose="020F0502020204030204" pitchFamily="34" charset="0"/>
                <a:cs typeface="Calibri" panose="020F0502020204030204" pitchFamily="34" charset="0"/>
              </a:rPr>
              <a:t>Implication dans le suivi des activités de terrain</a:t>
            </a:r>
          </a:p>
          <a:p>
            <a:r>
              <a:rPr lang="fr-FR" sz="2800" dirty="0">
                <a:latin typeface="Calibri" panose="020F0502020204030204" pitchFamily="34" charset="0"/>
                <a:cs typeface="Calibri" panose="020F0502020204030204" pitchFamily="34" charset="0"/>
              </a:rPr>
              <a:t>Mobilisation de ressources additionnelles si le projet est satisfaisant</a:t>
            </a:r>
          </a:p>
          <a:p>
            <a:r>
              <a:rPr lang="fr-FR" sz="2800" dirty="0">
                <a:latin typeface="Calibri" panose="020F0502020204030204" pitchFamily="34" charset="0"/>
                <a:cs typeface="Calibri" panose="020F0502020204030204" pitchFamily="34" charset="0"/>
              </a:rPr>
              <a:t>Bâtir sur les leçons </a:t>
            </a:r>
            <a:r>
              <a:rPr lang="fr-FR" sz="2800">
                <a:latin typeface="Calibri" panose="020F0502020204030204" pitchFamily="34" charset="0"/>
                <a:cs typeface="Calibri" panose="020F0502020204030204" pitchFamily="34" charset="0"/>
              </a:rPr>
              <a:t>apprises de cette </a:t>
            </a:r>
            <a:r>
              <a:rPr lang="fr-FR" sz="2800" dirty="0">
                <a:latin typeface="Calibri" panose="020F0502020204030204" pitchFamily="34" charset="0"/>
                <a:cs typeface="Calibri" panose="020F0502020204030204" pitchFamily="34" charset="0"/>
              </a:rPr>
              <a:t>initiative pour construire la suite, c’est-à-dire qu’elle appui pour les jeunes et femmes à risque dans la durée? </a:t>
            </a:r>
            <a:endParaRPr lang="x-none" sz="2800" dirty="0">
              <a:latin typeface="Calibri" panose="020F0502020204030204" pitchFamily="34" charset="0"/>
              <a:cs typeface="Calibri" panose="020F0502020204030204" pitchFamily="34" charset="0"/>
            </a:endParaRPr>
          </a:p>
        </p:txBody>
      </p:sp>
      <p:sp>
        <p:nvSpPr>
          <p:cNvPr id="4" name="Espace réservé du numéro de diapositive 3">
            <a:extLst>
              <a:ext uri="{FF2B5EF4-FFF2-40B4-BE49-F238E27FC236}">
                <a16:creationId xmlns:a16="http://schemas.microsoft.com/office/drawing/2014/main" xmlns="" id="{6BFEB3D1-1012-4B85-BEE2-348D6BB8B914}"/>
              </a:ext>
            </a:extLst>
          </p:cNvPr>
          <p:cNvSpPr>
            <a:spLocks noGrp="1"/>
          </p:cNvSpPr>
          <p:nvPr>
            <p:ph type="sldNum" sz="quarter" idx="12"/>
          </p:nvPr>
        </p:nvSpPr>
        <p:spPr/>
        <p:txBody>
          <a:bodyPr/>
          <a:lstStyle/>
          <a:p>
            <a:fld id="{F0667B14-5BB0-4E6E-908C-537B2CCDB918}" type="slidenum">
              <a:rPr kumimoji="1" lang="ja-JP" altLang="en-US" smtClean="0"/>
              <a:t>8</a:t>
            </a:fld>
            <a:endParaRPr kumimoji="1" lang="ja-JP" altLang="en-US"/>
          </a:p>
        </p:txBody>
      </p:sp>
    </p:spTree>
    <p:extLst>
      <p:ext uri="{BB962C8B-B14F-4D97-AF65-F5344CB8AC3E}">
        <p14:creationId xmlns:p14="http://schemas.microsoft.com/office/powerpoint/2010/main" val="3667670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12E9609B-3460-4011-B086-A0A78E9BAA8B}"/>
              </a:ext>
            </a:extLst>
          </p:cNvPr>
          <p:cNvSpPr>
            <a:spLocks noGrp="1"/>
          </p:cNvSpPr>
          <p:nvPr>
            <p:ph idx="1"/>
          </p:nvPr>
        </p:nvSpPr>
        <p:spPr>
          <a:xfrm>
            <a:off x="609599" y="251460"/>
            <a:ext cx="6347714" cy="5789903"/>
          </a:xfrm>
        </p:spPr>
        <p:txBody>
          <a:bodyPr>
            <a:normAutofit/>
          </a:bodyPr>
          <a:lstStyle/>
          <a:p>
            <a:pPr marL="0" indent="0" algn="ctr">
              <a:buNone/>
            </a:pPr>
            <a:endParaRPr lang="fr-FR" sz="5400" b="1" dirty="0">
              <a:ln w="22225">
                <a:solidFill>
                  <a:schemeClr val="accent2"/>
                </a:solidFill>
                <a:prstDash val="solid"/>
              </a:ln>
              <a:solidFill>
                <a:schemeClr val="tx1"/>
              </a:solidFill>
              <a:latin typeface="Calibri" panose="020F0502020204030204" pitchFamily="34" charset="0"/>
              <a:cs typeface="Calibri" panose="020F0502020204030204" pitchFamily="34" charset="0"/>
            </a:endParaRPr>
          </a:p>
          <a:p>
            <a:pPr marL="0" indent="0" algn="ctr">
              <a:buNone/>
            </a:pPr>
            <a:endParaRPr lang="fr-FR" sz="5400" b="1" dirty="0">
              <a:ln w="22225">
                <a:solidFill>
                  <a:schemeClr val="accent2"/>
                </a:solidFill>
                <a:prstDash val="solid"/>
              </a:ln>
              <a:solidFill>
                <a:schemeClr val="tx1"/>
              </a:solidFill>
              <a:latin typeface="Calibri" panose="020F0502020204030204" pitchFamily="34" charset="0"/>
              <a:cs typeface="Calibri" panose="020F0502020204030204" pitchFamily="34" charset="0"/>
            </a:endParaRPr>
          </a:p>
          <a:p>
            <a:pPr marL="0" indent="0" algn="ctr">
              <a:buNone/>
            </a:pPr>
            <a:endParaRPr lang="fr-FR" sz="5400" b="1" dirty="0">
              <a:ln w="22225">
                <a:solidFill>
                  <a:schemeClr val="accent2"/>
                </a:solidFill>
                <a:prstDash val="solid"/>
              </a:ln>
              <a:solidFill>
                <a:schemeClr val="tx1"/>
              </a:solidFill>
              <a:latin typeface="Calibri" panose="020F0502020204030204" pitchFamily="34" charset="0"/>
              <a:cs typeface="Calibri" panose="020F0502020204030204" pitchFamily="34" charset="0"/>
            </a:endParaRPr>
          </a:p>
          <a:p>
            <a:pPr marL="0" indent="0" algn="ctr">
              <a:buNone/>
            </a:pPr>
            <a:r>
              <a:rPr lang="fr-FR" sz="5400" b="1" dirty="0">
                <a:ln w="22225">
                  <a:solidFill>
                    <a:schemeClr val="accent2"/>
                  </a:solidFill>
                  <a:prstDash val="solid"/>
                </a:ln>
                <a:solidFill>
                  <a:schemeClr val="tx1"/>
                </a:solidFill>
                <a:latin typeface="Calibri" panose="020F0502020204030204" pitchFamily="34" charset="0"/>
                <a:cs typeface="Calibri" panose="020F0502020204030204" pitchFamily="34" charset="0"/>
              </a:rPr>
              <a:t>Je vous remercie </a:t>
            </a:r>
            <a:endParaRPr lang="x-none" sz="5400" b="1" dirty="0">
              <a:ln w="22225">
                <a:solidFill>
                  <a:schemeClr val="accent2"/>
                </a:solidFill>
                <a:prstDash val="solid"/>
              </a:ln>
              <a:solidFill>
                <a:schemeClr val="tx1"/>
              </a:solidFill>
              <a:latin typeface="Calibri" panose="020F0502020204030204" pitchFamily="34" charset="0"/>
              <a:cs typeface="Calibri" panose="020F0502020204030204" pitchFamily="34" charset="0"/>
            </a:endParaRPr>
          </a:p>
        </p:txBody>
      </p:sp>
      <p:sp>
        <p:nvSpPr>
          <p:cNvPr id="4" name="Espace réservé du numéro de diapositive 3">
            <a:extLst>
              <a:ext uri="{FF2B5EF4-FFF2-40B4-BE49-F238E27FC236}">
                <a16:creationId xmlns:a16="http://schemas.microsoft.com/office/drawing/2014/main" xmlns="" id="{E381D45A-65A2-4EDE-AF43-D332F1B6A26B}"/>
              </a:ext>
            </a:extLst>
          </p:cNvPr>
          <p:cNvSpPr>
            <a:spLocks noGrp="1"/>
          </p:cNvSpPr>
          <p:nvPr>
            <p:ph type="sldNum" sz="quarter" idx="12"/>
          </p:nvPr>
        </p:nvSpPr>
        <p:spPr/>
        <p:txBody>
          <a:bodyPr/>
          <a:lstStyle/>
          <a:p>
            <a:fld id="{F0667B14-5BB0-4E6E-908C-537B2CCDB918}" type="slidenum">
              <a:rPr kumimoji="1" lang="ja-JP" altLang="en-US" smtClean="0"/>
              <a:t>9</a:t>
            </a:fld>
            <a:endParaRPr kumimoji="1" lang="ja-JP" altLang="en-US"/>
          </a:p>
        </p:txBody>
      </p:sp>
    </p:spTree>
    <p:extLst>
      <p:ext uri="{BB962C8B-B14F-4D97-AF65-F5344CB8AC3E}">
        <p14:creationId xmlns:p14="http://schemas.microsoft.com/office/powerpoint/2010/main" val="3713077452"/>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2936</TotalTime>
  <Words>594</Words>
  <Application>Microsoft Office PowerPoint</Application>
  <PresentationFormat>Affichage à l'écran (4:3)</PresentationFormat>
  <Paragraphs>76</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Facette</vt:lpstr>
      <vt:lpstr>Présentation PowerPoint</vt:lpstr>
      <vt:lpstr>BREVE Description </vt:lpstr>
      <vt:lpstr>JUSTIFICATION DE L’INITIATIVE</vt:lpstr>
      <vt:lpstr>Objectifs</vt:lpstr>
      <vt:lpstr>Résultats attendus</vt:lpstr>
      <vt:lpstr>BUDGET PAR PRODUIT</vt:lpstr>
      <vt:lpstr>Partenariat </vt:lpstr>
      <vt:lpstr>RÔLES DES PARTENAIRES </vt:lpstr>
      <vt:lpstr>Présentation PowerPoint</vt:lpstr>
    </vt:vector>
  </TitlesOfParts>
  <Company>外務省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情報通信課</dc:creator>
  <cp:lastModifiedBy>Albert SAMBA</cp:lastModifiedBy>
  <cp:revision>125</cp:revision>
  <cp:lastPrinted>2020-07-06T10:15:21Z</cp:lastPrinted>
  <dcterms:created xsi:type="dcterms:W3CDTF">2019-12-12T01:39:32Z</dcterms:created>
  <dcterms:modified xsi:type="dcterms:W3CDTF">2020-08-07T14:27:31Z</dcterms:modified>
</cp:coreProperties>
</file>